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embeddedFontLst>
    <p:embeddedFont>
      <p:font typeface="Raleway"/>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jw20I8NYDmcovfcQZAu19brADO1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NICOLAS ANDRES SILVA NUN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9-15T23:33:04.685">
    <p:pos x="6000" y="0"/>
    <p:text>validar gantt</p:text>
    <p:extLst>
      <p:ext uri="{C676402C-5697-4E1C-873F-D02D1690AC5C}">
        <p15:threadingInfo timeZoneBias="0"/>
      </p:ext>
      <p:ext uri="http://customooxmlschemas.google.com/">
        <go:slidesCustomData xmlns:go="http://customooxmlschemas.google.com/" commentPostId="AAABrLsiCx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9-15T23:33:16.874">
    <p:pos x="6000" y="0"/>
    <p:text>falta? o no hablamos de arquitectura</p:text>
    <p:extLst>
      <p:ext uri="{C676402C-5697-4E1C-873F-D02D1690AC5C}">
        <p15:threadingInfo timeZoneBias="0"/>
      </p:ext>
      <p:ext uri="http://customooxmlschemas.google.com/">
        <go:slidesCustomData xmlns:go="http://customooxmlschemas.google.com/" commentPostId="AAABrLsiCy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9-15T23:33:23.950">
    <p:pos x="6000" y="0"/>
    <p:text>falta</p:text>
    <p:extLst>
      <p:ext uri="{C676402C-5697-4E1C-873F-D02D1690AC5C}">
        <p15:threadingInfo timeZoneBias="0"/>
      </p:ext>
      <p:ext uri="http://customooxmlschemas.google.com/">
        <go:slidesCustomData xmlns:go="http://customooxmlschemas.google.com/" commentPostId="AAABrLsiCy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31.png"/><Relationship Id="rId7"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3.xml"/><Relationship Id="rId4" Type="http://schemas.openxmlformats.org/officeDocument/2006/relationships/image" Target="../media/image8.png"/><Relationship Id="rId5" Type="http://schemas.openxmlformats.org/officeDocument/2006/relationships/image" Target="../media/image44.jpg"/><Relationship Id="rId6" Type="http://schemas.openxmlformats.org/officeDocument/2006/relationships/image" Target="../media/image39.jpg"/><Relationship Id="rId7" Type="http://schemas.openxmlformats.org/officeDocument/2006/relationships/image" Target="../media/image6.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6.jpg"/><Relationship Id="rId5" Type="http://schemas.openxmlformats.org/officeDocument/2006/relationships/image" Target="../media/image10.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28.png"/><Relationship Id="rId7"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23.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29.png"/><Relationship Id="rId7"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83" name="Shape 83"/>
        <p:cNvGrpSpPr/>
        <p:nvPr/>
      </p:nvGrpSpPr>
      <p:grpSpPr>
        <a:xfrm>
          <a:off x="0" y="0"/>
          <a:ext cx="0" cy="0"/>
          <a:chOff x="0" y="0"/>
          <a:chExt cx="0" cy="0"/>
        </a:xfrm>
      </p:grpSpPr>
      <p:sp>
        <p:nvSpPr>
          <p:cNvPr id="84" name="Google Shape;84;p1"/>
          <p:cNvSpPr/>
          <p:nvPr/>
        </p:nvSpPr>
        <p:spPr>
          <a:xfrm>
            <a:off x="10227790" y="3025717"/>
            <a:ext cx="8288735" cy="7549656"/>
          </a:xfrm>
          <a:custGeom>
            <a:rect b="b" l="l" r="r" t="t"/>
            <a:pathLst>
              <a:path extrusionOk="0" h="7549656" w="8288735">
                <a:moveTo>
                  <a:pt x="0" y="0"/>
                </a:moveTo>
                <a:lnTo>
                  <a:pt x="8288735" y="0"/>
                </a:lnTo>
                <a:lnTo>
                  <a:pt x="8288735" y="7549656"/>
                </a:lnTo>
                <a:lnTo>
                  <a:pt x="0" y="75496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flipH="1" rot="5400000">
            <a:off x="1459514" y="-1673036"/>
            <a:ext cx="2794156" cy="5846533"/>
          </a:xfrm>
          <a:custGeom>
            <a:rect b="b" l="l" r="r" t="t"/>
            <a:pathLst>
              <a:path extrusionOk="0" h="5846533" w="2794156">
                <a:moveTo>
                  <a:pt x="0" y="5846533"/>
                </a:moveTo>
                <a:lnTo>
                  <a:pt x="2794156" y="5846533"/>
                </a:lnTo>
                <a:lnTo>
                  <a:pt x="2794156" y="0"/>
                </a:lnTo>
                <a:lnTo>
                  <a:pt x="0" y="0"/>
                </a:lnTo>
                <a:lnTo>
                  <a:pt x="0" y="5846533"/>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6" name="Google Shape;86;p1"/>
          <p:cNvGrpSpPr/>
          <p:nvPr/>
        </p:nvGrpSpPr>
        <p:grpSpPr>
          <a:xfrm>
            <a:off x="3142750" y="2799773"/>
            <a:ext cx="15765866" cy="5710008"/>
            <a:chOff x="-6" y="85731"/>
            <a:chExt cx="20004906" cy="7613344"/>
          </a:xfrm>
        </p:grpSpPr>
        <p:sp>
          <p:nvSpPr>
            <p:cNvPr id="87" name="Google Shape;87;p1"/>
            <p:cNvSpPr txBox="1"/>
            <p:nvPr/>
          </p:nvSpPr>
          <p:spPr>
            <a:xfrm>
              <a:off x="-6" y="85731"/>
              <a:ext cx="19177500" cy="649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lang="en-US" sz="9887">
                  <a:solidFill>
                    <a:srgbClr val="FFFFFF"/>
                  </a:solidFill>
                  <a:latin typeface="Raleway"/>
                  <a:ea typeface="Raleway"/>
                  <a:cs typeface="Raleway"/>
                  <a:sym typeface="Raleway"/>
                </a:rPr>
                <a:t>Capstone</a:t>
              </a:r>
              <a:endParaRPr/>
            </a:p>
            <a:p>
              <a:pPr indent="0" lvl="0" marL="0" marR="0" rtl="0" algn="l">
                <a:lnSpc>
                  <a:spcPct val="110003"/>
                </a:lnSpc>
                <a:spcBef>
                  <a:spcPts val="0"/>
                </a:spcBef>
                <a:spcAft>
                  <a:spcPts val="0"/>
                </a:spcAft>
                <a:buNone/>
              </a:pPr>
              <a:r>
                <a:rPr b="1" lang="en-US" sz="9887">
                  <a:solidFill>
                    <a:srgbClr val="FFFFFF"/>
                  </a:solidFill>
                  <a:latin typeface="Raleway"/>
                  <a:ea typeface="Raleway"/>
                  <a:cs typeface="Raleway"/>
                  <a:sym typeface="Raleway"/>
                </a:rPr>
                <a:t>Presentacion </a:t>
              </a:r>
              <a:endParaRPr/>
            </a:p>
            <a:p>
              <a:pPr indent="0" lvl="0" marL="0" marR="0" rtl="0" algn="l">
                <a:lnSpc>
                  <a:spcPct val="110003"/>
                </a:lnSpc>
                <a:spcBef>
                  <a:spcPts val="0"/>
                </a:spcBef>
                <a:spcAft>
                  <a:spcPts val="0"/>
                </a:spcAft>
                <a:buNone/>
              </a:pPr>
              <a:r>
                <a:rPr b="1" lang="en-US" sz="9887">
                  <a:solidFill>
                    <a:srgbClr val="FFFFFF"/>
                  </a:solidFill>
                  <a:latin typeface="Raleway"/>
                  <a:ea typeface="Raleway"/>
                  <a:cs typeface="Raleway"/>
                  <a:sym typeface="Raleway"/>
                </a:rPr>
                <a:t> “PantrySmart”</a:t>
              </a:r>
              <a:endParaRPr/>
            </a:p>
          </p:txBody>
        </p:sp>
        <p:sp>
          <p:nvSpPr>
            <p:cNvPr id="88" name="Google Shape;88;p1"/>
            <p:cNvSpPr txBox="1"/>
            <p:nvPr/>
          </p:nvSpPr>
          <p:spPr>
            <a:xfrm>
              <a:off x="0" y="6215575"/>
              <a:ext cx="20004900" cy="1483500"/>
            </a:xfrm>
            <a:prstGeom prst="rect">
              <a:avLst/>
            </a:prstGeom>
            <a:noFill/>
            <a:ln>
              <a:noFill/>
            </a:ln>
          </p:spPr>
          <p:txBody>
            <a:bodyPr anchorCtr="0" anchor="t" bIns="0" lIns="0" spcFirstLastPara="1" rIns="0" wrap="square" tIns="0">
              <a:spAutoFit/>
            </a:bodyPr>
            <a:lstStyle/>
            <a:p>
              <a:pPr indent="0" lvl="0" marL="0" marR="0" rtl="0" algn="l">
                <a:lnSpc>
                  <a:spcPct val="110004"/>
                </a:lnSpc>
                <a:spcBef>
                  <a:spcPts val="0"/>
                </a:spcBef>
                <a:spcAft>
                  <a:spcPts val="0"/>
                </a:spcAft>
                <a:buNone/>
              </a:pPr>
              <a:r>
                <a:rPr lang="en-US" sz="2259">
                  <a:solidFill>
                    <a:srgbClr val="FFFFFF"/>
                  </a:solidFill>
                  <a:latin typeface="Raleway"/>
                  <a:ea typeface="Raleway"/>
                  <a:cs typeface="Raleway"/>
                  <a:sym typeface="Raleway"/>
                </a:rPr>
                <a:t>        </a:t>
              </a:r>
              <a:br>
                <a:rPr lang="en-US" sz="2259">
                  <a:solidFill>
                    <a:srgbClr val="FFFFFF"/>
                  </a:solidFill>
                  <a:latin typeface="Raleway"/>
                  <a:ea typeface="Raleway"/>
                  <a:cs typeface="Raleway"/>
                  <a:sym typeface="Raleway"/>
                </a:rPr>
              </a:br>
              <a:r>
                <a:rPr lang="en-US" sz="2259">
                  <a:solidFill>
                    <a:srgbClr val="FFFFFF"/>
                  </a:solidFill>
                  <a:latin typeface="Raleway"/>
                  <a:ea typeface="Raleway"/>
                  <a:cs typeface="Raleway"/>
                  <a:sym typeface="Raleway"/>
                </a:rPr>
                <a:t> Aplicación móvil para la gestión inteligente del hogar</a:t>
              </a:r>
              <a:endParaRPr/>
            </a:p>
            <a:p>
              <a:pPr indent="0" lvl="0" marL="0" marR="0" rtl="0" algn="l">
                <a:lnSpc>
                  <a:spcPct val="110004"/>
                </a:lnSpc>
                <a:spcBef>
                  <a:spcPts val="0"/>
                </a:spcBef>
                <a:spcAft>
                  <a:spcPts val="0"/>
                </a:spcAft>
                <a:buNone/>
              </a:pPr>
              <a:r>
                <a:t/>
              </a:r>
              <a:endParaRPr sz="2259">
                <a:solidFill>
                  <a:srgbClr val="FFFFFF"/>
                </a:solidFill>
                <a:latin typeface="Raleway"/>
                <a:ea typeface="Raleway"/>
                <a:cs typeface="Raleway"/>
                <a:sym typeface="Raleway"/>
              </a:endParaRPr>
            </a:p>
          </p:txBody>
        </p:sp>
      </p:grpSp>
      <p:sp>
        <p:nvSpPr>
          <p:cNvPr id="89" name="Google Shape;89;p1"/>
          <p:cNvSpPr/>
          <p:nvPr/>
        </p:nvSpPr>
        <p:spPr>
          <a:xfrm>
            <a:off x="-620625" y="8509786"/>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14381263" y="766104"/>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 name="Google Shape;91;p1" title="logo-0-removebg-preview.png"/>
          <p:cNvPicPr preferRelativeResize="0"/>
          <p:nvPr/>
        </p:nvPicPr>
        <p:blipFill>
          <a:blip r:embed="rId6">
            <a:alphaModFix/>
          </a:blip>
          <a:stretch>
            <a:fillRect/>
          </a:stretch>
        </p:blipFill>
        <p:spPr>
          <a:xfrm>
            <a:off x="6528439" y="94249"/>
            <a:ext cx="5231136" cy="1682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89" name="Shape 189"/>
        <p:cNvGrpSpPr/>
        <p:nvPr/>
      </p:nvGrpSpPr>
      <p:grpSpPr>
        <a:xfrm>
          <a:off x="0" y="0"/>
          <a:ext cx="0" cy="0"/>
          <a:chOff x="0" y="0"/>
          <a:chExt cx="0" cy="0"/>
        </a:xfrm>
      </p:grpSpPr>
      <p:sp>
        <p:nvSpPr>
          <p:cNvPr id="190" name="Google Shape;190;p11"/>
          <p:cNvSpPr/>
          <p:nvPr/>
        </p:nvSpPr>
        <p:spPr>
          <a:xfrm flipH="1">
            <a:off x="14499711" y="-227459"/>
            <a:ext cx="3998286" cy="4444598"/>
          </a:xfrm>
          <a:custGeom>
            <a:rect b="b" l="l" r="r" t="t"/>
            <a:pathLst>
              <a:path extrusionOk="0" h="4444598" w="3998286">
                <a:moveTo>
                  <a:pt x="3998286" y="0"/>
                </a:moveTo>
                <a:lnTo>
                  <a:pt x="0" y="0"/>
                </a:lnTo>
                <a:lnTo>
                  <a:pt x="0" y="4444597"/>
                </a:lnTo>
                <a:lnTo>
                  <a:pt x="3998286" y="4444597"/>
                </a:lnTo>
                <a:lnTo>
                  <a:pt x="3998286"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1"/>
          <p:cNvSpPr/>
          <p:nvPr/>
        </p:nvSpPr>
        <p:spPr>
          <a:xfrm rot="10800000">
            <a:off x="8398920" y="9177937"/>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1"/>
          <p:cNvSpPr/>
          <p:nvPr/>
        </p:nvSpPr>
        <p:spPr>
          <a:xfrm flipH="1" rot="10800000">
            <a:off x="-196152" y="7494835"/>
            <a:ext cx="3564095" cy="2984930"/>
          </a:xfrm>
          <a:custGeom>
            <a:rect b="b" l="l" r="r" t="t"/>
            <a:pathLst>
              <a:path extrusionOk="0" h="2984930" w="3564095">
                <a:moveTo>
                  <a:pt x="0" y="2984929"/>
                </a:moveTo>
                <a:lnTo>
                  <a:pt x="3564095" y="2984929"/>
                </a:lnTo>
                <a:lnTo>
                  <a:pt x="3564095" y="0"/>
                </a:lnTo>
                <a:lnTo>
                  <a:pt x="0" y="0"/>
                </a:lnTo>
                <a:lnTo>
                  <a:pt x="0" y="2984929"/>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1"/>
          <p:cNvSpPr/>
          <p:nvPr/>
        </p:nvSpPr>
        <p:spPr>
          <a:xfrm>
            <a:off x="7107113" y="1215350"/>
            <a:ext cx="3483519" cy="7613391"/>
          </a:xfrm>
          <a:custGeom>
            <a:rect b="b" l="l" r="r" t="t"/>
            <a:pathLst>
              <a:path extrusionOk="0" h="7613391" w="3483519">
                <a:moveTo>
                  <a:pt x="0" y="0"/>
                </a:moveTo>
                <a:lnTo>
                  <a:pt x="3483519" y="0"/>
                </a:lnTo>
                <a:lnTo>
                  <a:pt x="3483519" y="7613391"/>
                </a:lnTo>
                <a:lnTo>
                  <a:pt x="0" y="7613391"/>
                </a:lnTo>
                <a:lnTo>
                  <a:pt x="0" y="0"/>
                </a:lnTo>
                <a:close/>
              </a:path>
            </a:pathLst>
          </a:custGeom>
          <a:blipFill rotWithShape="1">
            <a:blip r:embed="rId6">
              <a:alphaModFix/>
            </a:blip>
            <a:stretch>
              <a:fillRect b="-556" l="0" r="0" t="-55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1"/>
          <p:cNvSpPr/>
          <p:nvPr/>
        </p:nvSpPr>
        <p:spPr>
          <a:xfrm>
            <a:off x="11384322" y="1215350"/>
            <a:ext cx="3483126" cy="7613391"/>
          </a:xfrm>
          <a:custGeom>
            <a:rect b="b" l="l" r="r" t="t"/>
            <a:pathLst>
              <a:path extrusionOk="0" h="7613391" w="3483126">
                <a:moveTo>
                  <a:pt x="0" y="0"/>
                </a:moveTo>
                <a:lnTo>
                  <a:pt x="3483126" y="0"/>
                </a:lnTo>
                <a:lnTo>
                  <a:pt x="3483126" y="7613391"/>
                </a:lnTo>
                <a:lnTo>
                  <a:pt x="0" y="761339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1"/>
          <p:cNvSpPr txBox="1"/>
          <p:nvPr/>
        </p:nvSpPr>
        <p:spPr>
          <a:xfrm>
            <a:off x="1585895" y="1205825"/>
            <a:ext cx="5095282" cy="2610033"/>
          </a:xfrm>
          <a:prstGeom prst="rect">
            <a:avLst/>
          </a:prstGeom>
          <a:noFill/>
          <a:ln>
            <a:noFill/>
          </a:ln>
        </p:spPr>
        <p:txBody>
          <a:bodyPr anchorCtr="0" anchor="t" bIns="0" lIns="0" spcFirstLastPara="1" rIns="0" wrap="square" tIns="0">
            <a:spAutoFit/>
          </a:bodyPr>
          <a:lstStyle/>
          <a:p>
            <a:pPr indent="0" lvl="0" marL="0" marR="0" rtl="0" algn="l">
              <a:lnSpc>
                <a:spcPct val="120010"/>
              </a:lnSpc>
              <a:spcBef>
                <a:spcPts val="0"/>
              </a:spcBef>
              <a:spcAft>
                <a:spcPts val="0"/>
              </a:spcAft>
              <a:buNone/>
            </a:pPr>
            <a:r>
              <a:rPr b="1" lang="en-US" sz="5687">
                <a:solidFill>
                  <a:srgbClr val="FFFFFF"/>
                </a:solidFill>
                <a:latin typeface="Raleway"/>
                <a:ea typeface="Raleway"/>
                <a:cs typeface="Raleway"/>
                <a:sym typeface="Raleway"/>
              </a:rPr>
              <a:t>Diseño de la Interfaz (UI/UX)</a:t>
            </a:r>
            <a:endParaRPr/>
          </a:p>
        </p:txBody>
      </p:sp>
      <p:sp>
        <p:nvSpPr>
          <p:cNvPr id="196" name="Google Shape;196;p11"/>
          <p:cNvSpPr/>
          <p:nvPr/>
        </p:nvSpPr>
        <p:spPr>
          <a:xfrm>
            <a:off x="1448151" y="4395592"/>
            <a:ext cx="2863078" cy="2519508"/>
          </a:xfrm>
          <a:custGeom>
            <a:rect b="b" l="l" r="r" t="t"/>
            <a:pathLst>
              <a:path extrusionOk="0" h="2519508" w="2863078">
                <a:moveTo>
                  <a:pt x="0" y="0"/>
                </a:moveTo>
                <a:lnTo>
                  <a:pt x="2863078" y="0"/>
                </a:lnTo>
                <a:lnTo>
                  <a:pt x="2863078" y="2519508"/>
                </a:lnTo>
                <a:lnTo>
                  <a:pt x="0" y="25195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00" name="Shape 200"/>
        <p:cNvGrpSpPr/>
        <p:nvPr/>
      </p:nvGrpSpPr>
      <p:grpSpPr>
        <a:xfrm>
          <a:off x="0" y="0"/>
          <a:ext cx="0" cy="0"/>
          <a:chOff x="0" y="0"/>
          <a:chExt cx="0" cy="0"/>
        </a:xfrm>
      </p:grpSpPr>
      <p:sp>
        <p:nvSpPr>
          <p:cNvPr id="201" name="Google Shape;201;p12"/>
          <p:cNvSpPr/>
          <p:nvPr/>
        </p:nvSpPr>
        <p:spPr>
          <a:xfrm>
            <a:off x="-233183" y="-194603"/>
            <a:ext cx="3564095" cy="2984930"/>
          </a:xfrm>
          <a:custGeom>
            <a:rect b="b" l="l" r="r" t="t"/>
            <a:pathLst>
              <a:path extrusionOk="0" h="2984930" w="3564095">
                <a:moveTo>
                  <a:pt x="0" y="0"/>
                </a:moveTo>
                <a:lnTo>
                  <a:pt x="3564095" y="0"/>
                </a:lnTo>
                <a:lnTo>
                  <a:pt x="3564095" y="2984930"/>
                </a:lnTo>
                <a:lnTo>
                  <a:pt x="0" y="298493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2"/>
          <p:cNvSpPr/>
          <p:nvPr/>
        </p:nvSpPr>
        <p:spPr>
          <a:xfrm rot="10800000">
            <a:off x="-423461" y="877539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2"/>
          <p:cNvSpPr/>
          <p:nvPr/>
        </p:nvSpPr>
        <p:spPr>
          <a:xfrm>
            <a:off x="14857624" y="154226"/>
            <a:ext cx="2885101" cy="2885101"/>
          </a:xfrm>
          <a:custGeom>
            <a:rect b="b" l="l" r="r" t="t"/>
            <a:pathLst>
              <a:path extrusionOk="0" h="3335377" w="3335377">
                <a:moveTo>
                  <a:pt x="0" y="0"/>
                </a:moveTo>
                <a:lnTo>
                  <a:pt x="3335377" y="0"/>
                </a:lnTo>
                <a:lnTo>
                  <a:pt x="3335377" y="3335378"/>
                </a:lnTo>
                <a:lnTo>
                  <a:pt x="0" y="333537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2"/>
          <p:cNvSpPr txBox="1"/>
          <p:nvPr/>
        </p:nvSpPr>
        <p:spPr>
          <a:xfrm>
            <a:off x="4085734" y="1019175"/>
            <a:ext cx="8920327" cy="122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aleway"/>
                <a:ea typeface="Raleway"/>
                <a:cs typeface="Raleway"/>
                <a:sym typeface="Raleway"/>
              </a:rPr>
              <a:t>Plan de Pruebas</a:t>
            </a:r>
            <a:endParaRPr/>
          </a:p>
        </p:txBody>
      </p:sp>
      <p:sp>
        <p:nvSpPr>
          <p:cNvPr id="205" name="Google Shape;205;p12"/>
          <p:cNvSpPr txBox="1"/>
          <p:nvPr/>
        </p:nvSpPr>
        <p:spPr>
          <a:xfrm>
            <a:off x="159589" y="4652785"/>
            <a:ext cx="5074500" cy="3663900"/>
          </a:xfrm>
          <a:prstGeom prst="rect">
            <a:avLst/>
          </a:prstGeom>
          <a:noFill/>
          <a:ln>
            <a:noFill/>
          </a:ln>
        </p:spPr>
        <p:txBody>
          <a:bodyPr anchorCtr="0" anchor="t" bIns="0" lIns="0" spcFirstLastPara="1" rIns="0" wrap="square" tIns="0">
            <a:spAutoFit/>
          </a:bodyPr>
          <a:lstStyle/>
          <a:p>
            <a:pPr indent="-277306" lvl="1" marL="483113" marR="0" rtl="0" algn="l">
              <a:lnSpc>
                <a:spcPct val="150022"/>
              </a:lnSpc>
              <a:spcBef>
                <a:spcPts val="0"/>
              </a:spcBef>
              <a:spcAft>
                <a:spcPts val="0"/>
              </a:spcAft>
              <a:buClr>
                <a:srgbClr val="FFFFFF"/>
              </a:buClr>
              <a:buSzPts val="2800"/>
              <a:buChar char="•"/>
            </a:pPr>
            <a:r>
              <a:rPr i="0" lang="en-US" sz="2800" u="none" cap="none" strike="noStrike">
                <a:solidFill>
                  <a:srgbClr val="FFFFFF"/>
                </a:solidFill>
              </a:rPr>
              <a:t>Prueba de OCR.</a:t>
            </a:r>
            <a:endParaRPr sz="2800"/>
          </a:p>
          <a:p>
            <a:pPr indent="-277306" lvl="1" marL="483113" marR="0" rtl="0" algn="l">
              <a:lnSpc>
                <a:spcPct val="150022"/>
              </a:lnSpc>
              <a:spcBef>
                <a:spcPts val="0"/>
              </a:spcBef>
              <a:spcAft>
                <a:spcPts val="0"/>
              </a:spcAft>
              <a:buClr>
                <a:srgbClr val="FFFFFF"/>
              </a:buClr>
              <a:buSzPts val="2800"/>
              <a:buChar char="•"/>
            </a:pPr>
            <a:r>
              <a:rPr i="0" lang="en-US" sz="2800" u="none" cap="none" strike="noStrike">
                <a:solidFill>
                  <a:srgbClr val="FFFFFF"/>
                </a:solidFill>
              </a:rPr>
              <a:t>Prueba de normalización de. productos.</a:t>
            </a:r>
            <a:endParaRPr sz="2800"/>
          </a:p>
          <a:p>
            <a:pPr indent="-277306" lvl="1" marL="483113" marR="0" rtl="0" algn="l">
              <a:lnSpc>
                <a:spcPct val="150022"/>
              </a:lnSpc>
              <a:spcBef>
                <a:spcPts val="0"/>
              </a:spcBef>
              <a:spcAft>
                <a:spcPts val="0"/>
              </a:spcAft>
              <a:buClr>
                <a:srgbClr val="FFFFFF"/>
              </a:buClr>
              <a:buSzPts val="2800"/>
              <a:buChar char="•"/>
            </a:pPr>
            <a:r>
              <a:rPr i="0" lang="en-US" sz="2800" u="none" cap="none" strike="noStrike">
                <a:solidFill>
                  <a:srgbClr val="FFFFFF"/>
                </a:solidFill>
              </a:rPr>
              <a:t>Prueba de inventario.</a:t>
            </a:r>
            <a:endParaRPr sz="2800"/>
          </a:p>
          <a:p>
            <a:pPr indent="-277306" lvl="1" marL="483113" marR="0" rtl="0" algn="l">
              <a:lnSpc>
                <a:spcPct val="150022"/>
              </a:lnSpc>
              <a:spcBef>
                <a:spcPts val="0"/>
              </a:spcBef>
              <a:spcAft>
                <a:spcPts val="0"/>
              </a:spcAft>
              <a:buClr>
                <a:srgbClr val="FFFFFF"/>
              </a:buClr>
              <a:buSzPts val="2800"/>
              <a:buChar char="•"/>
            </a:pPr>
            <a:r>
              <a:rPr i="0" lang="en-US" sz="2800" u="none" cap="none" strike="noStrike">
                <a:solidFill>
                  <a:srgbClr val="FFFFFF"/>
                </a:solidFill>
              </a:rPr>
              <a:t>Prueba de recomendador de recetas.</a:t>
            </a:r>
            <a:endParaRPr sz="2800"/>
          </a:p>
        </p:txBody>
      </p:sp>
      <p:sp>
        <p:nvSpPr>
          <p:cNvPr id="206" name="Google Shape;206;p12"/>
          <p:cNvSpPr txBox="1"/>
          <p:nvPr/>
        </p:nvSpPr>
        <p:spPr>
          <a:xfrm>
            <a:off x="563286" y="3549450"/>
            <a:ext cx="3803700" cy="431100"/>
          </a:xfrm>
          <a:prstGeom prst="rect">
            <a:avLst/>
          </a:prstGeom>
          <a:noFill/>
          <a:ln>
            <a:noFill/>
          </a:ln>
        </p:spPr>
        <p:txBody>
          <a:bodyPr anchorCtr="0" anchor="t" bIns="0" lIns="0" spcFirstLastPara="1" rIns="0" wrap="square" tIns="0">
            <a:spAutoFit/>
          </a:bodyPr>
          <a:lstStyle/>
          <a:p>
            <a:pPr indent="0" lvl="0" marL="0" marR="0" rtl="0" algn="ctr">
              <a:lnSpc>
                <a:spcPct val="133125"/>
              </a:lnSpc>
              <a:spcBef>
                <a:spcPts val="0"/>
              </a:spcBef>
              <a:spcAft>
                <a:spcPts val="0"/>
              </a:spcAft>
              <a:buNone/>
            </a:pPr>
            <a:r>
              <a:rPr b="1" lang="en-US" sz="2800">
                <a:solidFill>
                  <a:srgbClr val="FFFFFF"/>
                </a:solidFill>
              </a:rPr>
              <a:t>Pruebas Unitarias</a:t>
            </a:r>
            <a:endParaRPr b="1" sz="2800">
              <a:solidFill>
                <a:srgbClr val="FFFFFF"/>
              </a:solidFill>
            </a:endParaRPr>
          </a:p>
        </p:txBody>
      </p:sp>
      <p:sp>
        <p:nvSpPr>
          <p:cNvPr id="207" name="Google Shape;207;p12"/>
          <p:cNvSpPr txBox="1"/>
          <p:nvPr/>
        </p:nvSpPr>
        <p:spPr>
          <a:xfrm>
            <a:off x="5722031" y="3539925"/>
            <a:ext cx="4641300" cy="492600"/>
          </a:xfrm>
          <a:prstGeom prst="rect">
            <a:avLst/>
          </a:prstGeom>
          <a:noFill/>
          <a:ln>
            <a:noFill/>
          </a:ln>
        </p:spPr>
        <p:txBody>
          <a:bodyPr anchorCtr="0" anchor="t" bIns="0" lIns="0" spcFirstLastPara="1" rIns="0" wrap="square" tIns="0">
            <a:spAutoFit/>
          </a:bodyPr>
          <a:lstStyle/>
          <a:p>
            <a:pPr indent="0" lvl="0" marL="0" marR="0" rtl="0" algn="ctr">
              <a:lnSpc>
                <a:spcPct val="106718"/>
              </a:lnSpc>
              <a:spcBef>
                <a:spcPts val="0"/>
              </a:spcBef>
              <a:spcAft>
                <a:spcPts val="0"/>
              </a:spcAft>
              <a:buNone/>
            </a:pPr>
            <a:r>
              <a:rPr b="1" lang="en-US" sz="3200">
                <a:solidFill>
                  <a:srgbClr val="FFFFFF"/>
                </a:solidFill>
                <a:latin typeface="Raleway"/>
                <a:ea typeface="Raleway"/>
                <a:cs typeface="Raleway"/>
                <a:sym typeface="Raleway"/>
              </a:rPr>
              <a:t>Pruebas De </a:t>
            </a:r>
            <a:r>
              <a:rPr b="1" lang="en-US" sz="3200">
                <a:solidFill>
                  <a:srgbClr val="FFFFFF"/>
                </a:solidFill>
                <a:latin typeface="Raleway"/>
                <a:ea typeface="Raleway"/>
                <a:cs typeface="Raleway"/>
                <a:sym typeface="Raleway"/>
              </a:rPr>
              <a:t>Integración</a:t>
            </a:r>
            <a:r>
              <a:rPr b="1" lang="en-US" sz="3200">
                <a:solidFill>
                  <a:srgbClr val="FFFFFF"/>
                </a:solidFill>
                <a:latin typeface="Raleway"/>
                <a:ea typeface="Raleway"/>
                <a:cs typeface="Raleway"/>
                <a:sym typeface="Raleway"/>
              </a:rPr>
              <a:t> </a:t>
            </a:r>
            <a:endParaRPr/>
          </a:p>
        </p:txBody>
      </p:sp>
      <p:sp>
        <p:nvSpPr>
          <p:cNvPr id="208" name="Google Shape;208;p12"/>
          <p:cNvSpPr txBox="1"/>
          <p:nvPr/>
        </p:nvSpPr>
        <p:spPr>
          <a:xfrm>
            <a:off x="5233965" y="4497509"/>
            <a:ext cx="5997825" cy="3052118"/>
          </a:xfrm>
          <a:prstGeom prst="rect">
            <a:avLst/>
          </a:prstGeom>
          <a:noFill/>
          <a:ln>
            <a:noFill/>
          </a:ln>
        </p:spPr>
        <p:txBody>
          <a:bodyPr anchorCtr="0" anchor="t" bIns="0" lIns="0" spcFirstLastPara="1" rIns="0" wrap="square" tIns="0">
            <a:spAutoFit/>
          </a:bodyPr>
          <a:lstStyle/>
          <a:p>
            <a:pPr indent="-307184" lvl="1" marL="614367" marR="0" rtl="0" algn="l">
              <a:lnSpc>
                <a:spcPct val="12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Integración Escaneo y Registro de Productos.</a:t>
            </a:r>
            <a:endParaRPr/>
          </a:p>
          <a:p>
            <a:pPr indent="-307184" lvl="1" marL="614367" marR="0" rtl="0" algn="l">
              <a:lnSpc>
                <a:spcPct val="12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Flujo Generación y Validación de Recetas con IA.</a:t>
            </a:r>
            <a:endParaRPr/>
          </a:p>
          <a:p>
            <a:pPr indent="-307184" lvl="1" marL="614367" marR="0" rtl="0" algn="l">
              <a:lnSpc>
                <a:spcPct val="12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Flujo Consulta y Actualización de Inventario vía API.</a:t>
            </a:r>
            <a:endParaRPr/>
          </a:p>
          <a:p>
            <a:pPr indent="-307184" lvl="1" marL="614367" marR="0" rtl="0" algn="l">
              <a:lnSpc>
                <a:spcPct val="120000"/>
              </a:lnSpc>
              <a:spcBef>
                <a:spcPts val="0"/>
              </a:spcBef>
              <a:spcAft>
                <a:spcPts val="0"/>
              </a:spcAft>
              <a:buClr>
                <a:srgbClr val="FFFFFF"/>
              </a:buClr>
              <a:buSzPts val="2845"/>
              <a:buFont typeface="Arial"/>
              <a:buChar char="•"/>
            </a:pPr>
            <a:r>
              <a:rPr b="0" i="0" lang="en-US" sz="2845" u="none" cap="none" strike="noStrike">
                <a:solidFill>
                  <a:srgbClr val="FFFFFF"/>
                </a:solidFill>
                <a:latin typeface="Arial"/>
                <a:ea typeface="Arial"/>
                <a:cs typeface="Arial"/>
                <a:sym typeface="Arial"/>
              </a:rPr>
              <a:t>Dinámica Front-End y Back-End.</a:t>
            </a:r>
            <a:endParaRPr/>
          </a:p>
        </p:txBody>
      </p:sp>
      <p:sp>
        <p:nvSpPr>
          <p:cNvPr id="209" name="Google Shape;209;p12"/>
          <p:cNvSpPr txBox="1"/>
          <p:nvPr/>
        </p:nvSpPr>
        <p:spPr>
          <a:xfrm>
            <a:off x="13006046" y="3539925"/>
            <a:ext cx="4861500" cy="408000"/>
          </a:xfrm>
          <a:prstGeom prst="rect">
            <a:avLst/>
          </a:prstGeom>
          <a:noFill/>
          <a:ln>
            <a:noFill/>
          </a:ln>
        </p:spPr>
        <p:txBody>
          <a:bodyPr anchorCtr="0" anchor="t" bIns="0" lIns="0" spcFirstLastPara="1" rIns="0" wrap="square" tIns="0">
            <a:spAutoFit/>
          </a:bodyPr>
          <a:lstStyle/>
          <a:p>
            <a:pPr indent="0" lvl="0" marL="0" marR="0" rtl="0" algn="ctr">
              <a:lnSpc>
                <a:spcPct val="94687"/>
              </a:lnSpc>
              <a:spcBef>
                <a:spcPts val="0"/>
              </a:spcBef>
              <a:spcAft>
                <a:spcPts val="0"/>
              </a:spcAft>
              <a:buNone/>
            </a:pPr>
            <a:r>
              <a:rPr b="1" lang="en-US" sz="2800">
                <a:solidFill>
                  <a:srgbClr val="FFFFFF"/>
                </a:solidFill>
              </a:rPr>
              <a:t>Pruebas De usuario </a:t>
            </a:r>
            <a:endParaRPr sz="2800"/>
          </a:p>
        </p:txBody>
      </p:sp>
      <p:sp>
        <p:nvSpPr>
          <p:cNvPr id="210" name="Google Shape;210;p12"/>
          <p:cNvSpPr txBox="1"/>
          <p:nvPr/>
        </p:nvSpPr>
        <p:spPr>
          <a:xfrm>
            <a:off x="13006061" y="4507034"/>
            <a:ext cx="4736700" cy="4567200"/>
          </a:xfrm>
          <a:prstGeom prst="rect">
            <a:avLst/>
          </a:prstGeom>
          <a:noFill/>
          <a:ln>
            <a:noFill/>
          </a:ln>
        </p:spPr>
        <p:txBody>
          <a:bodyPr anchorCtr="0" anchor="t" bIns="0" lIns="0" spcFirstLastPara="1" rIns="0" wrap="square" tIns="0">
            <a:spAutoFit/>
          </a:bodyPr>
          <a:lstStyle/>
          <a:p>
            <a:pPr indent="0" lvl="0" marL="0" marR="0" rtl="0" algn="just">
              <a:lnSpc>
                <a:spcPct val="119967"/>
              </a:lnSpc>
              <a:spcBef>
                <a:spcPts val="0"/>
              </a:spcBef>
              <a:spcAft>
                <a:spcPts val="0"/>
              </a:spcAft>
              <a:buNone/>
            </a:pPr>
            <a:r>
              <a:rPr b="1" lang="en-US" sz="2800">
                <a:solidFill>
                  <a:srgbClr val="FFFFFF"/>
                </a:solidFill>
              </a:rPr>
              <a:t>•</a:t>
            </a:r>
            <a:r>
              <a:rPr lang="en-US" sz="2800">
                <a:solidFill>
                  <a:srgbClr val="FFFFFF"/>
                </a:solidFill>
              </a:rPr>
              <a:t>Evaluación del Flujo de Tareas Críticas.</a:t>
            </a:r>
            <a:endParaRPr sz="2800"/>
          </a:p>
          <a:p>
            <a:pPr indent="0" lvl="0" marL="0" marR="0" rtl="0" algn="just">
              <a:lnSpc>
                <a:spcPct val="119967"/>
              </a:lnSpc>
              <a:spcBef>
                <a:spcPts val="0"/>
              </a:spcBef>
              <a:spcAft>
                <a:spcPts val="0"/>
              </a:spcAft>
              <a:buNone/>
            </a:pPr>
            <a:r>
              <a:rPr lang="en-US" sz="2800">
                <a:solidFill>
                  <a:srgbClr val="FFFFFF"/>
                </a:solidFill>
              </a:rPr>
              <a:t>•Análisis de la Consistencia de la Interfaz.</a:t>
            </a:r>
            <a:endParaRPr sz="2800"/>
          </a:p>
          <a:p>
            <a:pPr indent="0" lvl="0" marL="0" marR="0" rtl="0" algn="just">
              <a:lnSpc>
                <a:spcPct val="119967"/>
              </a:lnSpc>
              <a:spcBef>
                <a:spcPts val="0"/>
              </a:spcBef>
              <a:spcAft>
                <a:spcPts val="0"/>
              </a:spcAft>
              <a:buNone/>
            </a:pPr>
            <a:r>
              <a:rPr lang="en-US" sz="2800">
                <a:solidFill>
                  <a:srgbClr val="FFFFFF"/>
                </a:solidFill>
              </a:rPr>
              <a:t>•Revisión del Feedback del Sistema.</a:t>
            </a:r>
            <a:endParaRPr sz="2800"/>
          </a:p>
          <a:p>
            <a:pPr indent="0" lvl="0" marL="0" marR="0" rtl="0" algn="just">
              <a:lnSpc>
                <a:spcPct val="119967"/>
              </a:lnSpc>
              <a:spcBef>
                <a:spcPts val="0"/>
              </a:spcBef>
              <a:spcAft>
                <a:spcPts val="0"/>
              </a:spcAft>
              <a:buNone/>
            </a:pPr>
            <a:r>
              <a:rPr lang="en-US" sz="2800">
                <a:solidFill>
                  <a:srgbClr val="FFFFFF"/>
                </a:solidFill>
              </a:rPr>
              <a:t>•Pruebas de Accesibilidad.</a:t>
            </a:r>
            <a:endParaRPr sz="2800"/>
          </a:p>
          <a:p>
            <a:pPr indent="0" lvl="0" marL="0" marR="0" rtl="0" algn="just">
              <a:lnSpc>
                <a:spcPct val="119967"/>
              </a:lnSpc>
              <a:spcBef>
                <a:spcPts val="0"/>
              </a:spcBef>
              <a:spcAft>
                <a:spcPts val="0"/>
              </a:spcAft>
              <a:buNone/>
            </a:pPr>
            <a:r>
              <a:rPr lang="en-US" sz="2800">
                <a:solidFill>
                  <a:srgbClr val="FFFFFF"/>
                </a:solidFill>
              </a:rPr>
              <a:t>•Comprensión y eficiencia de la navegación.</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14" name="Shape 214"/>
        <p:cNvGrpSpPr/>
        <p:nvPr/>
      </p:nvGrpSpPr>
      <p:grpSpPr>
        <a:xfrm>
          <a:off x="0" y="0"/>
          <a:ext cx="0" cy="0"/>
          <a:chOff x="0" y="0"/>
          <a:chExt cx="0" cy="0"/>
        </a:xfrm>
      </p:grpSpPr>
      <p:sp>
        <p:nvSpPr>
          <p:cNvPr id="215" name="Google Shape;215;p13"/>
          <p:cNvSpPr/>
          <p:nvPr/>
        </p:nvSpPr>
        <p:spPr>
          <a:xfrm>
            <a:off x="14752327" y="5381439"/>
            <a:ext cx="3727955" cy="5100964"/>
          </a:xfrm>
          <a:custGeom>
            <a:rect b="b" l="l" r="r" t="t"/>
            <a:pathLst>
              <a:path extrusionOk="0" h="5100964" w="3727955">
                <a:moveTo>
                  <a:pt x="0" y="0"/>
                </a:moveTo>
                <a:lnTo>
                  <a:pt x="3727955" y="0"/>
                </a:lnTo>
                <a:lnTo>
                  <a:pt x="3727955" y="5100965"/>
                </a:lnTo>
                <a:lnTo>
                  <a:pt x="0" y="510096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3"/>
          <p:cNvSpPr/>
          <p:nvPr/>
        </p:nvSpPr>
        <p:spPr>
          <a:xfrm>
            <a:off x="-233183" y="-194603"/>
            <a:ext cx="3564095" cy="2984930"/>
          </a:xfrm>
          <a:custGeom>
            <a:rect b="b" l="l" r="r" t="t"/>
            <a:pathLst>
              <a:path extrusionOk="0" h="2984930" w="3564095">
                <a:moveTo>
                  <a:pt x="0" y="0"/>
                </a:moveTo>
                <a:lnTo>
                  <a:pt x="3564095" y="0"/>
                </a:lnTo>
                <a:lnTo>
                  <a:pt x="3564095" y="2984930"/>
                </a:lnTo>
                <a:lnTo>
                  <a:pt x="0" y="29849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3"/>
          <p:cNvSpPr/>
          <p:nvPr/>
        </p:nvSpPr>
        <p:spPr>
          <a:xfrm rot="10800000">
            <a:off x="-423461" y="877539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3"/>
          <p:cNvSpPr/>
          <p:nvPr/>
        </p:nvSpPr>
        <p:spPr>
          <a:xfrm rot="10800000">
            <a:off x="13971970" y="475520"/>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3"/>
          <p:cNvSpPr/>
          <p:nvPr/>
        </p:nvSpPr>
        <p:spPr>
          <a:xfrm>
            <a:off x="2907145" y="2464826"/>
            <a:ext cx="7627045" cy="5833228"/>
          </a:xfrm>
          <a:custGeom>
            <a:rect b="b" l="l" r="r" t="t"/>
            <a:pathLst>
              <a:path extrusionOk="0" h="5833228" w="7627045">
                <a:moveTo>
                  <a:pt x="0" y="0"/>
                </a:moveTo>
                <a:lnTo>
                  <a:pt x="7627045" y="0"/>
                </a:lnTo>
                <a:lnTo>
                  <a:pt x="7627045" y="5833227"/>
                </a:lnTo>
                <a:lnTo>
                  <a:pt x="0" y="5833227"/>
                </a:lnTo>
                <a:lnTo>
                  <a:pt x="0" y="0"/>
                </a:lnTo>
                <a:close/>
              </a:path>
            </a:pathLst>
          </a:custGeom>
          <a:blipFill rotWithShape="1">
            <a:blip r:embed="rId6">
              <a:alphaModFix/>
            </a:blip>
            <a:stretch>
              <a:fillRect b="0" l="0" r="0" t="0"/>
            </a:stretch>
          </a:blip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3"/>
          <p:cNvSpPr/>
          <p:nvPr/>
        </p:nvSpPr>
        <p:spPr>
          <a:xfrm>
            <a:off x="12876771" y="2464826"/>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3"/>
          <p:cNvSpPr txBox="1"/>
          <p:nvPr/>
        </p:nvSpPr>
        <p:spPr>
          <a:xfrm>
            <a:off x="3330912" y="509897"/>
            <a:ext cx="7203277" cy="2722236"/>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8899">
                <a:solidFill>
                  <a:srgbClr val="FFFFFF"/>
                </a:solidFill>
                <a:latin typeface="Raleway"/>
                <a:ea typeface="Raleway"/>
                <a:cs typeface="Raleway"/>
                <a:sym typeface="Raleway"/>
              </a:rPr>
              <a:t>Costos</a:t>
            </a:r>
            <a:endParaRPr/>
          </a:p>
          <a:p>
            <a:pPr indent="0" lvl="0" marL="0" marR="0" rtl="0" algn="l">
              <a:lnSpc>
                <a:spcPct val="120002"/>
              </a:lnSpc>
              <a:spcBef>
                <a:spcPts val="0"/>
              </a:spcBef>
              <a:spcAft>
                <a:spcPts val="0"/>
              </a:spcAft>
              <a:buNone/>
            </a:pPr>
            <a:r>
              <a:t/>
            </a:r>
            <a:endParaRPr b="1" sz="8899">
              <a:solidFill>
                <a:srgbClr val="FFFFFF"/>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25" name="Shape 225"/>
        <p:cNvGrpSpPr/>
        <p:nvPr/>
      </p:nvGrpSpPr>
      <p:grpSpPr>
        <a:xfrm>
          <a:off x="0" y="0"/>
          <a:ext cx="0" cy="0"/>
          <a:chOff x="0" y="0"/>
          <a:chExt cx="0" cy="0"/>
        </a:xfrm>
      </p:grpSpPr>
      <p:sp>
        <p:nvSpPr>
          <p:cNvPr id="226" name="Google Shape;226;p14"/>
          <p:cNvSpPr/>
          <p:nvPr/>
        </p:nvSpPr>
        <p:spPr>
          <a:xfrm>
            <a:off x="12947146" y="3552472"/>
            <a:ext cx="5571779" cy="6878740"/>
          </a:xfrm>
          <a:custGeom>
            <a:rect b="b" l="l" r="r" t="t"/>
            <a:pathLst>
              <a:path extrusionOk="0" h="6878740" w="5571779">
                <a:moveTo>
                  <a:pt x="0" y="0"/>
                </a:moveTo>
                <a:lnTo>
                  <a:pt x="5571779" y="0"/>
                </a:lnTo>
                <a:lnTo>
                  <a:pt x="5571779" y="6878739"/>
                </a:lnTo>
                <a:lnTo>
                  <a:pt x="0" y="68787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227" name="Google Shape;227;p14"/>
          <p:cNvSpPr/>
          <p:nvPr/>
        </p:nvSpPr>
        <p:spPr>
          <a:xfrm rot="10800000">
            <a:off x="0" y="0"/>
            <a:ext cx="4363296" cy="5966900"/>
          </a:xfrm>
          <a:custGeom>
            <a:rect b="b" l="l" r="r" t="t"/>
            <a:pathLst>
              <a:path extrusionOk="0" h="5966900" w="4363296">
                <a:moveTo>
                  <a:pt x="0" y="0"/>
                </a:moveTo>
                <a:lnTo>
                  <a:pt x="4363296" y="0"/>
                </a:lnTo>
                <a:lnTo>
                  <a:pt x="4363296" y="5966900"/>
                </a:lnTo>
                <a:lnTo>
                  <a:pt x="0" y="59669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228" name="Google Shape;228;p14"/>
          <p:cNvSpPr/>
          <p:nvPr/>
        </p:nvSpPr>
        <p:spPr>
          <a:xfrm rot="10800000">
            <a:off x="228600" y="864870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229" name="Google Shape;229;p14"/>
          <p:cNvSpPr/>
          <p:nvPr/>
        </p:nvSpPr>
        <p:spPr>
          <a:xfrm rot="10800000">
            <a:off x="13991563"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230" name="Google Shape;230;p14"/>
          <p:cNvSpPr/>
          <p:nvPr/>
        </p:nvSpPr>
        <p:spPr>
          <a:xfrm>
            <a:off x="7652622" y="6991842"/>
            <a:ext cx="2136908" cy="3092894"/>
          </a:xfrm>
          <a:custGeom>
            <a:rect b="b" l="l" r="r" t="t"/>
            <a:pathLst>
              <a:path extrusionOk="0" h="3092894" w="2136908">
                <a:moveTo>
                  <a:pt x="0" y="0"/>
                </a:moveTo>
                <a:lnTo>
                  <a:pt x="2136909" y="0"/>
                </a:lnTo>
                <a:lnTo>
                  <a:pt x="2136909" y="3092893"/>
                </a:lnTo>
                <a:lnTo>
                  <a:pt x="0" y="309289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231" name="Google Shape;231;p14"/>
          <p:cNvSpPr txBox="1"/>
          <p:nvPr/>
        </p:nvSpPr>
        <p:spPr>
          <a:xfrm>
            <a:off x="1843557" y="1335728"/>
            <a:ext cx="5403000" cy="18198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374">
                <a:solidFill>
                  <a:srgbClr val="FFFFFF"/>
                </a:solidFill>
              </a:rPr>
              <a:t>Plan de Control y Seguimiento</a:t>
            </a:r>
            <a:endParaRPr b="1" sz="5374">
              <a:solidFill>
                <a:srgbClr val="FFFFFF"/>
              </a:solidFill>
            </a:endParaRPr>
          </a:p>
        </p:txBody>
      </p:sp>
      <p:sp>
        <p:nvSpPr>
          <p:cNvPr id="232" name="Google Shape;232;p14"/>
          <p:cNvSpPr txBox="1"/>
          <p:nvPr/>
        </p:nvSpPr>
        <p:spPr>
          <a:xfrm>
            <a:off x="877176" y="3870001"/>
            <a:ext cx="8070600" cy="2547000"/>
          </a:xfrm>
          <a:prstGeom prst="rect">
            <a:avLst/>
          </a:prstGeom>
          <a:noFill/>
          <a:ln>
            <a:noFill/>
          </a:ln>
        </p:spPr>
        <p:txBody>
          <a:bodyPr anchorCtr="0" anchor="t" bIns="0" lIns="0" spcFirstLastPara="1" rIns="0" wrap="square" tIns="0">
            <a:spAutoFit/>
          </a:bodyPr>
          <a:lstStyle/>
          <a:p>
            <a:pPr indent="0" lvl="0" marL="0" marR="0" rtl="0" algn="l">
              <a:lnSpc>
                <a:spcPct val="149983"/>
              </a:lnSpc>
              <a:spcBef>
                <a:spcPts val="0"/>
              </a:spcBef>
              <a:spcAft>
                <a:spcPts val="0"/>
              </a:spcAft>
              <a:buNone/>
            </a:pPr>
            <a:r>
              <a:rPr lang="en-US" sz="3009">
                <a:solidFill>
                  <a:srgbClr val="FFFFFF"/>
                </a:solidFill>
              </a:rPr>
              <a:t>•Monitoreo Proactivo: Monitoreo semanal de los gastos API.</a:t>
            </a:r>
            <a:endParaRPr sz="3009">
              <a:solidFill>
                <a:srgbClr val="FFFFFF"/>
              </a:solidFill>
            </a:endParaRPr>
          </a:p>
          <a:p>
            <a:pPr indent="0" lvl="0" marL="0" marR="0" rtl="0" algn="l">
              <a:lnSpc>
                <a:spcPct val="149983"/>
              </a:lnSpc>
              <a:spcBef>
                <a:spcPts val="0"/>
              </a:spcBef>
              <a:spcAft>
                <a:spcPts val="0"/>
              </a:spcAft>
              <a:buNone/>
            </a:pPr>
            <a:r>
              <a:rPr lang="en-US" sz="3009">
                <a:solidFill>
                  <a:srgbClr val="FFFFFF"/>
                </a:solidFill>
              </a:rPr>
              <a:t>•Gestión de Desviaciones: Identificar y corregir cualquier desviación en los gastos.</a:t>
            </a:r>
            <a:endParaRPr/>
          </a:p>
        </p:txBody>
      </p:sp>
      <p:sp>
        <p:nvSpPr>
          <p:cNvPr id="233" name="Google Shape;233;p14"/>
          <p:cNvSpPr txBox="1"/>
          <p:nvPr/>
        </p:nvSpPr>
        <p:spPr>
          <a:xfrm>
            <a:off x="9789531" y="1326203"/>
            <a:ext cx="5450100" cy="28107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n-US" sz="5350">
                <a:solidFill>
                  <a:srgbClr val="FFFFFF"/>
                </a:solidFill>
              </a:rPr>
              <a:t>Viabilidad Financiera</a:t>
            </a:r>
            <a:endParaRPr sz="5350"/>
          </a:p>
          <a:p>
            <a:pPr indent="0" lvl="0" marL="0" marR="0" rtl="0" algn="l">
              <a:lnSpc>
                <a:spcPct val="119996"/>
              </a:lnSpc>
              <a:spcBef>
                <a:spcPts val="0"/>
              </a:spcBef>
              <a:spcAft>
                <a:spcPts val="0"/>
              </a:spcAft>
              <a:buNone/>
            </a:pPr>
            <a:r>
              <a:t/>
            </a:r>
            <a:endParaRPr b="1" sz="5421">
              <a:solidFill>
                <a:srgbClr val="FFFFFF"/>
              </a:solidFill>
            </a:endParaRPr>
          </a:p>
        </p:txBody>
      </p:sp>
      <p:sp>
        <p:nvSpPr>
          <p:cNvPr id="234" name="Google Shape;234;p14"/>
          <p:cNvSpPr txBox="1"/>
          <p:nvPr/>
        </p:nvSpPr>
        <p:spPr>
          <a:xfrm>
            <a:off x="9661285" y="3869990"/>
            <a:ext cx="6579000" cy="2678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000">
                <a:solidFill>
                  <a:srgbClr val="FFFFFF"/>
                </a:solidFill>
              </a:rPr>
              <a:t>El proyecto es viable y de bajo riesgo gracias a un presupuesto optimizado, basado en planes gratuitos y de bajo costo, con un gasto mínimo frente al valor que entrega a los usuarios.</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38" name="Shape 238"/>
        <p:cNvGrpSpPr/>
        <p:nvPr/>
      </p:nvGrpSpPr>
      <p:grpSpPr>
        <a:xfrm>
          <a:off x="0" y="0"/>
          <a:ext cx="0" cy="0"/>
          <a:chOff x="0" y="0"/>
          <a:chExt cx="0" cy="0"/>
        </a:xfrm>
      </p:grpSpPr>
      <p:sp>
        <p:nvSpPr>
          <p:cNvPr id="239" name="Google Shape;239;p15"/>
          <p:cNvSpPr/>
          <p:nvPr/>
        </p:nvSpPr>
        <p:spPr>
          <a:xfrm>
            <a:off x="12947146" y="3552472"/>
            <a:ext cx="5571779" cy="6878740"/>
          </a:xfrm>
          <a:custGeom>
            <a:rect b="b" l="l" r="r" t="t"/>
            <a:pathLst>
              <a:path extrusionOk="0" h="6878740" w="5571779">
                <a:moveTo>
                  <a:pt x="0" y="0"/>
                </a:moveTo>
                <a:lnTo>
                  <a:pt x="5571779" y="0"/>
                </a:lnTo>
                <a:lnTo>
                  <a:pt x="5571779" y="6878739"/>
                </a:lnTo>
                <a:lnTo>
                  <a:pt x="0" y="68787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5"/>
          <p:cNvSpPr/>
          <p:nvPr/>
        </p:nvSpPr>
        <p:spPr>
          <a:xfrm rot="10800000">
            <a:off x="0" y="0"/>
            <a:ext cx="4363296" cy="5966900"/>
          </a:xfrm>
          <a:custGeom>
            <a:rect b="b" l="l" r="r" t="t"/>
            <a:pathLst>
              <a:path extrusionOk="0" h="5966900" w="4363296">
                <a:moveTo>
                  <a:pt x="0" y="0"/>
                </a:moveTo>
                <a:lnTo>
                  <a:pt x="4363296" y="0"/>
                </a:lnTo>
                <a:lnTo>
                  <a:pt x="4363296" y="5966900"/>
                </a:lnTo>
                <a:lnTo>
                  <a:pt x="0" y="59669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5"/>
          <p:cNvSpPr/>
          <p:nvPr/>
        </p:nvSpPr>
        <p:spPr>
          <a:xfrm rot="10800000">
            <a:off x="-420124" y="8598985"/>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5"/>
          <p:cNvSpPr/>
          <p:nvPr/>
        </p:nvSpPr>
        <p:spPr>
          <a:xfrm rot="10800000">
            <a:off x="13991563"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5"/>
          <p:cNvSpPr/>
          <p:nvPr/>
        </p:nvSpPr>
        <p:spPr>
          <a:xfrm>
            <a:off x="2349467" y="2140304"/>
            <a:ext cx="13008884" cy="5852633"/>
          </a:xfrm>
          <a:custGeom>
            <a:rect b="b" l="l" r="r" t="t"/>
            <a:pathLst>
              <a:path extrusionOk="0" h="5852633" w="13008884">
                <a:moveTo>
                  <a:pt x="0" y="0"/>
                </a:moveTo>
                <a:lnTo>
                  <a:pt x="13008885" y="0"/>
                </a:lnTo>
                <a:lnTo>
                  <a:pt x="13008885" y="5852632"/>
                </a:lnTo>
                <a:lnTo>
                  <a:pt x="0" y="5852632"/>
                </a:lnTo>
                <a:lnTo>
                  <a:pt x="0" y="0"/>
                </a:lnTo>
                <a:close/>
              </a:path>
            </a:pathLst>
          </a:custGeom>
          <a:blipFill rotWithShape="1">
            <a:blip r:embed="rId7">
              <a:alphaModFix/>
            </a:blip>
            <a:stretch>
              <a:fillRect b="-704" l="0" r="0" t="-7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5"/>
          <p:cNvSpPr txBox="1"/>
          <p:nvPr/>
        </p:nvSpPr>
        <p:spPr>
          <a:xfrm>
            <a:off x="5688947" y="705632"/>
            <a:ext cx="5403091" cy="828623"/>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374">
                <a:solidFill>
                  <a:srgbClr val="FFFFFF"/>
                </a:solidFill>
                <a:latin typeface="Raleway"/>
                <a:ea typeface="Raleway"/>
                <a:cs typeface="Raleway"/>
                <a:sym typeface="Raleway"/>
              </a:rPr>
              <a:t>Cronograma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48" name="Shape 248"/>
        <p:cNvGrpSpPr/>
        <p:nvPr/>
      </p:nvGrpSpPr>
      <p:grpSpPr>
        <a:xfrm>
          <a:off x="0" y="0"/>
          <a:ext cx="0" cy="0"/>
          <a:chOff x="0" y="0"/>
          <a:chExt cx="0" cy="0"/>
        </a:xfrm>
      </p:grpSpPr>
      <p:sp>
        <p:nvSpPr>
          <p:cNvPr id="249" name="Google Shape;249;p16"/>
          <p:cNvSpPr txBox="1"/>
          <p:nvPr/>
        </p:nvSpPr>
        <p:spPr>
          <a:xfrm>
            <a:off x="731638" y="816206"/>
            <a:ext cx="16230600" cy="1228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8000">
                <a:solidFill>
                  <a:srgbClr val="FFFFFF"/>
                </a:solidFill>
                <a:latin typeface="Raleway"/>
                <a:ea typeface="Raleway"/>
                <a:cs typeface="Raleway"/>
                <a:sym typeface="Raleway"/>
              </a:rPr>
              <a:t>ARQUITECTURA</a:t>
            </a:r>
            <a:endParaRPr/>
          </a:p>
        </p:txBody>
      </p:sp>
      <p:sp>
        <p:nvSpPr>
          <p:cNvPr id="250" name="Google Shape;250;p16"/>
          <p:cNvSpPr/>
          <p:nvPr/>
        </p:nvSpPr>
        <p:spPr>
          <a:xfrm rot="10800000">
            <a:off x="14746112" y="8752745"/>
            <a:ext cx="4527362" cy="1011111"/>
          </a:xfrm>
          <a:custGeom>
            <a:rect b="b" l="l" r="r" t="t"/>
            <a:pathLst>
              <a:path extrusionOk="0" h="1011111" w="4527362">
                <a:moveTo>
                  <a:pt x="0" y="0"/>
                </a:moveTo>
                <a:lnTo>
                  <a:pt x="4527361" y="0"/>
                </a:lnTo>
                <a:lnTo>
                  <a:pt x="4527361" y="1011110"/>
                </a:lnTo>
                <a:lnTo>
                  <a:pt x="0" y="1011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6"/>
          <p:cNvSpPr/>
          <p:nvPr/>
        </p:nvSpPr>
        <p:spPr>
          <a:xfrm rot="5400000">
            <a:off x="-1595510" y="1393187"/>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6"/>
          <p:cNvSpPr/>
          <p:nvPr/>
        </p:nvSpPr>
        <p:spPr>
          <a:xfrm flipH="1">
            <a:off x="14957088" y="-57134"/>
            <a:ext cx="3564095" cy="2984930"/>
          </a:xfrm>
          <a:custGeom>
            <a:rect b="b" l="l" r="r" t="t"/>
            <a:pathLst>
              <a:path extrusionOk="0" h="2984930" w="3564095">
                <a:moveTo>
                  <a:pt x="3564095" y="0"/>
                </a:moveTo>
                <a:lnTo>
                  <a:pt x="0" y="0"/>
                </a:lnTo>
                <a:lnTo>
                  <a:pt x="0" y="2984930"/>
                </a:lnTo>
                <a:lnTo>
                  <a:pt x="3564095" y="2984930"/>
                </a:lnTo>
                <a:lnTo>
                  <a:pt x="3564095"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6"/>
          <p:cNvSpPr/>
          <p:nvPr/>
        </p:nvSpPr>
        <p:spPr>
          <a:xfrm rot="5400000">
            <a:off x="575018" y="6049782"/>
            <a:ext cx="3727955" cy="5100964"/>
          </a:xfrm>
          <a:custGeom>
            <a:rect b="b" l="l" r="r" t="t"/>
            <a:pathLst>
              <a:path extrusionOk="0" h="5100964" w="3727955">
                <a:moveTo>
                  <a:pt x="3727955" y="5100964"/>
                </a:moveTo>
                <a:lnTo>
                  <a:pt x="0" y="5100964"/>
                </a:lnTo>
                <a:lnTo>
                  <a:pt x="0" y="0"/>
                </a:lnTo>
                <a:lnTo>
                  <a:pt x="3727955" y="0"/>
                </a:lnTo>
                <a:lnTo>
                  <a:pt x="3727955" y="5100964"/>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6"/>
          <p:cNvSpPr/>
          <p:nvPr/>
        </p:nvSpPr>
        <p:spPr>
          <a:xfrm>
            <a:off x="7380480" y="2830690"/>
            <a:ext cx="4191000" cy="4114800"/>
          </a:xfrm>
          <a:custGeom>
            <a:rect b="b" l="l" r="r" t="t"/>
            <a:pathLst>
              <a:path extrusionOk="0" h="4114800" w="4191000">
                <a:moveTo>
                  <a:pt x="0" y="0"/>
                </a:moveTo>
                <a:lnTo>
                  <a:pt x="4191000" y="0"/>
                </a:lnTo>
                <a:lnTo>
                  <a:pt x="4191000" y="4114800"/>
                </a:lnTo>
                <a:lnTo>
                  <a:pt x="0" y="411480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58" name="Shape 258"/>
        <p:cNvGrpSpPr/>
        <p:nvPr/>
      </p:nvGrpSpPr>
      <p:grpSpPr>
        <a:xfrm>
          <a:off x="0" y="0"/>
          <a:ext cx="0" cy="0"/>
          <a:chOff x="0" y="0"/>
          <a:chExt cx="0" cy="0"/>
        </a:xfrm>
      </p:grpSpPr>
      <p:sp>
        <p:nvSpPr>
          <p:cNvPr id="259" name="Google Shape;259;p17"/>
          <p:cNvSpPr/>
          <p:nvPr/>
        </p:nvSpPr>
        <p:spPr>
          <a:xfrm>
            <a:off x="12552894" y="5143500"/>
            <a:ext cx="5963630" cy="5431873"/>
          </a:xfrm>
          <a:custGeom>
            <a:rect b="b" l="l" r="r" t="t"/>
            <a:pathLst>
              <a:path extrusionOk="0" h="5431873" w="5963630">
                <a:moveTo>
                  <a:pt x="0" y="0"/>
                </a:moveTo>
                <a:lnTo>
                  <a:pt x="5963631" y="0"/>
                </a:lnTo>
                <a:lnTo>
                  <a:pt x="5963631" y="5431873"/>
                </a:lnTo>
                <a:lnTo>
                  <a:pt x="0" y="543187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0" name="Google Shape;260;p17"/>
          <p:cNvPicPr preferRelativeResize="0"/>
          <p:nvPr/>
        </p:nvPicPr>
        <p:blipFill rotWithShape="1">
          <a:blip r:embed="rId5">
            <a:alphaModFix/>
          </a:blip>
          <a:srcRect b="0" l="29492" r="29491" t="0"/>
          <a:stretch/>
        </p:blipFill>
        <p:spPr>
          <a:xfrm>
            <a:off x="9238494" y="4020725"/>
            <a:ext cx="2654814" cy="4320540"/>
          </a:xfrm>
          <a:prstGeom prst="rect">
            <a:avLst/>
          </a:prstGeom>
          <a:noFill/>
          <a:ln>
            <a:noFill/>
          </a:ln>
        </p:spPr>
      </p:pic>
      <p:pic>
        <p:nvPicPr>
          <p:cNvPr id="261" name="Google Shape;261;p17"/>
          <p:cNvPicPr preferRelativeResize="0"/>
          <p:nvPr/>
        </p:nvPicPr>
        <p:blipFill rotWithShape="1">
          <a:blip r:embed="rId6">
            <a:alphaModFix/>
          </a:blip>
          <a:srcRect b="0" l="18195" r="18194" t="0"/>
          <a:stretch/>
        </p:blipFill>
        <p:spPr>
          <a:xfrm>
            <a:off x="12096222" y="4020725"/>
            <a:ext cx="4086561" cy="4320540"/>
          </a:xfrm>
          <a:prstGeom prst="rect">
            <a:avLst/>
          </a:prstGeom>
          <a:noFill/>
          <a:ln>
            <a:noFill/>
          </a:ln>
        </p:spPr>
      </p:pic>
      <p:sp>
        <p:nvSpPr>
          <p:cNvPr id="262" name="Google Shape;262;p17"/>
          <p:cNvSpPr txBox="1"/>
          <p:nvPr/>
        </p:nvSpPr>
        <p:spPr>
          <a:xfrm>
            <a:off x="2105217" y="1936210"/>
            <a:ext cx="14077566" cy="1228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8000">
                <a:solidFill>
                  <a:srgbClr val="FFFFFF"/>
                </a:solidFill>
                <a:latin typeface="Raleway"/>
                <a:ea typeface="Raleway"/>
                <a:cs typeface="Raleway"/>
                <a:sym typeface="Raleway"/>
              </a:rPr>
              <a:t>Conclusiones</a:t>
            </a:r>
            <a:endParaRPr/>
          </a:p>
        </p:txBody>
      </p:sp>
      <p:sp>
        <p:nvSpPr>
          <p:cNvPr id="263" name="Google Shape;263;p17"/>
          <p:cNvSpPr/>
          <p:nvPr/>
        </p:nvSpPr>
        <p:spPr>
          <a:xfrm flipH="1" rot="5400000">
            <a:off x="1459514" y="-1673036"/>
            <a:ext cx="2794156" cy="5846533"/>
          </a:xfrm>
          <a:custGeom>
            <a:rect b="b" l="l" r="r" t="t"/>
            <a:pathLst>
              <a:path extrusionOk="0" h="5846533" w="2794156">
                <a:moveTo>
                  <a:pt x="0" y="5846533"/>
                </a:moveTo>
                <a:lnTo>
                  <a:pt x="2794156" y="5846533"/>
                </a:lnTo>
                <a:lnTo>
                  <a:pt x="2794156" y="0"/>
                </a:lnTo>
                <a:lnTo>
                  <a:pt x="0" y="0"/>
                </a:lnTo>
                <a:lnTo>
                  <a:pt x="0" y="5846533"/>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7"/>
          <p:cNvSpPr/>
          <p:nvPr/>
        </p:nvSpPr>
        <p:spPr>
          <a:xfrm rot="5400000">
            <a:off x="-1234981" y="793912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7"/>
          <p:cNvSpPr/>
          <p:nvPr/>
        </p:nvSpPr>
        <p:spPr>
          <a:xfrm rot="5400000">
            <a:off x="14995619" y="144018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7"/>
          <p:cNvSpPr txBox="1"/>
          <p:nvPr/>
        </p:nvSpPr>
        <p:spPr>
          <a:xfrm>
            <a:off x="2915658" y="3584480"/>
            <a:ext cx="6122811" cy="511683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orem ipsum dolor sit amet, consectetur adipiscing elit, sed</a:t>
            </a:r>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do eiusmod tempor</a:t>
            </a:r>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incididunt ut labore et dolore</a:t>
            </a:r>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magna aliqua. </a:t>
            </a:r>
            <a:endParaRPr/>
          </a:p>
          <a:p>
            <a:pPr indent="0" lvl="0" marL="0" marR="0" rtl="0" algn="l">
              <a:lnSpc>
                <a:spcPct val="150000"/>
              </a:lnSpc>
              <a:spcBef>
                <a:spcPts val="0"/>
              </a:spcBef>
              <a:spcAft>
                <a:spcPts val="0"/>
              </a:spcAft>
              <a:buNone/>
            </a:pPr>
            <a:r>
              <a:t/>
            </a:r>
            <a:endParaRPr sz="2700" u="none">
              <a:solidFill>
                <a:srgbClr val="FFFFFF"/>
              </a:solidFill>
              <a:latin typeface="Arial"/>
              <a:ea typeface="Arial"/>
              <a:cs typeface="Arial"/>
              <a:sym typeface="Arial"/>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Ut enim ad minim veniam, quis nostrud exercitation ullamco</a:t>
            </a:r>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laboris nisi ut aliquip ex</a:t>
            </a:r>
            <a:endParaRPr/>
          </a:p>
          <a:p>
            <a:pPr indent="0" lvl="0" marL="0" marR="0" rtl="0" algn="l">
              <a:lnSpc>
                <a:spcPct val="150000"/>
              </a:lnSpc>
              <a:spcBef>
                <a:spcPts val="0"/>
              </a:spcBef>
              <a:spcAft>
                <a:spcPts val="0"/>
              </a:spcAft>
              <a:buNone/>
            </a:pPr>
            <a:r>
              <a:rPr lang="en-US" sz="2700" u="none">
                <a:solidFill>
                  <a:srgbClr val="FFFFFF"/>
                </a:solidFill>
                <a:latin typeface="Arial"/>
                <a:ea typeface="Arial"/>
                <a:cs typeface="Arial"/>
                <a:sym typeface="Arial"/>
              </a:rPr>
              <a:t>ea commodo consequat.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270" name="Shape 270"/>
        <p:cNvGrpSpPr/>
        <p:nvPr/>
      </p:nvGrpSpPr>
      <p:grpSpPr>
        <a:xfrm>
          <a:off x="0" y="0"/>
          <a:ext cx="0" cy="0"/>
          <a:chOff x="0" y="0"/>
          <a:chExt cx="0" cy="0"/>
        </a:xfrm>
      </p:grpSpPr>
      <p:sp>
        <p:nvSpPr>
          <p:cNvPr id="271" name="Google Shape;271;p18"/>
          <p:cNvSpPr txBox="1"/>
          <p:nvPr/>
        </p:nvSpPr>
        <p:spPr>
          <a:xfrm>
            <a:off x="771525" y="3352165"/>
            <a:ext cx="16744950" cy="30861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lang="en-US" sz="18000">
                <a:solidFill>
                  <a:srgbClr val="FFFFFF"/>
                </a:solidFill>
                <a:latin typeface="Raleway"/>
                <a:ea typeface="Raleway"/>
                <a:cs typeface="Raleway"/>
                <a:sym typeface="Raleway"/>
              </a:rPr>
              <a:t>¡Gracias!</a:t>
            </a:r>
            <a:endParaRPr/>
          </a:p>
        </p:txBody>
      </p:sp>
      <p:sp>
        <p:nvSpPr>
          <p:cNvPr id="272" name="Google Shape;272;p18"/>
          <p:cNvSpPr txBox="1"/>
          <p:nvPr/>
        </p:nvSpPr>
        <p:spPr>
          <a:xfrm>
            <a:off x="3449806" y="2089192"/>
            <a:ext cx="11388388" cy="555625"/>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lang="en-US" sz="3999">
                <a:solidFill>
                  <a:srgbClr val="FFFFFF"/>
                </a:solidFill>
                <a:latin typeface="Arial"/>
                <a:ea typeface="Arial"/>
                <a:cs typeface="Arial"/>
                <a:sym typeface="Arial"/>
              </a:rPr>
              <a:t>Capstone</a:t>
            </a:r>
            <a:endParaRPr/>
          </a:p>
        </p:txBody>
      </p:sp>
      <p:sp>
        <p:nvSpPr>
          <p:cNvPr id="273" name="Google Shape;273;p18"/>
          <p:cNvSpPr txBox="1"/>
          <p:nvPr/>
        </p:nvSpPr>
        <p:spPr>
          <a:xfrm>
            <a:off x="3449806" y="2844645"/>
            <a:ext cx="11388388" cy="555625"/>
          </a:xfrm>
          <a:prstGeom prst="rect">
            <a:avLst/>
          </a:prstGeom>
          <a:noFill/>
          <a:ln>
            <a:noFill/>
          </a:ln>
        </p:spPr>
        <p:txBody>
          <a:bodyPr anchorCtr="0" anchor="t" bIns="0" lIns="0" spcFirstLastPara="1" rIns="0" wrap="square" tIns="0">
            <a:spAutoFit/>
          </a:bodyPr>
          <a:lstStyle/>
          <a:p>
            <a:pPr indent="0" lvl="0" marL="0" marR="0" rtl="0" algn="ctr">
              <a:lnSpc>
                <a:spcPct val="110002"/>
              </a:lnSpc>
              <a:spcBef>
                <a:spcPts val="0"/>
              </a:spcBef>
              <a:spcAft>
                <a:spcPts val="0"/>
              </a:spcAft>
              <a:buNone/>
            </a:pPr>
            <a:r>
              <a:rPr lang="en-US" sz="3999">
                <a:solidFill>
                  <a:srgbClr val="FFFFFF"/>
                </a:solidFill>
                <a:latin typeface="Arial"/>
                <a:ea typeface="Arial"/>
                <a:cs typeface="Arial"/>
                <a:sym typeface="Arial"/>
              </a:rPr>
              <a:t>PantrySmart</a:t>
            </a:r>
            <a:endParaRPr/>
          </a:p>
        </p:txBody>
      </p:sp>
      <p:sp>
        <p:nvSpPr>
          <p:cNvPr id="274" name="Google Shape;274;p18"/>
          <p:cNvSpPr/>
          <p:nvPr/>
        </p:nvSpPr>
        <p:spPr>
          <a:xfrm>
            <a:off x="12947146" y="3552472"/>
            <a:ext cx="5571779" cy="6878740"/>
          </a:xfrm>
          <a:custGeom>
            <a:rect b="b" l="l" r="r" t="t"/>
            <a:pathLst>
              <a:path extrusionOk="0" h="6878740" w="5571779">
                <a:moveTo>
                  <a:pt x="0" y="0"/>
                </a:moveTo>
                <a:lnTo>
                  <a:pt x="5571779" y="0"/>
                </a:lnTo>
                <a:lnTo>
                  <a:pt x="5571779" y="6878739"/>
                </a:lnTo>
                <a:lnTo>
                  <a:pt x="0" y="68787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8"/>
          <p:cNvSpPr/>
          <p:nvPr/>
        </p:nvSpPr>
        <p:spPr>
          <a:xfrm rot="10800000">
            <a:off x="0" y="0"/>
            <a:ext cx="4363296" cy="5966900"/>
          </a:xfrm>
          <a:custGeom>
            <a:rect b="b" l="l" r="r" t="t"/>
            <a:pathLst>
              <a:path extrusionOk="0" h="5966900" w="4363296">
                <a:moveTo>
                  <a:pt x="0" y="0"/>
                </a:moveTo>
                <a:lnTo>
                  <a:pt x="4363296" y="0"/>
                </a:lnTo>
                <a:lnTo>
                  <a:pt x="4363296" y="5966900"/>
                </a:lnTo>
                <a:lnTo>
                  <a:pt x="0" y="59669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8"/>
          <p:cNvSpPr/>
          <p:nvPr/>
        </p:nvSpPr>
        <p:spPr>
          <a:xfrm rot="10800000">
            <a:off x="-420124" y="8598985"/>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8"/>
          <p:cNvSpPr/>
          <p:nvPr/>
        </p:nvSpPr>
        <p:spPr>
          <a:xfrm rot="10800000">
            <a:off x="13991563"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8"/>
          <p:cNvSpPr/>
          <p:nvPr/>
        </p:nvSpPr>
        <p:spPr>
          <a:xfrm>
            <a:off x="7742873" y="6590665"/>
            <a:ext cx="3177892" cy="3018997"/>
          </a:xfrm>
          <a:custGeom>
            <a:rect b="b" l="l" r="r" t="t"/>
            <a:pathLst>
              <a:path extrusionOk="0" h="3018997" w="3177892">
                <a:moveTo>
                  <a:pt x="0" y="0"/>
                </a:moveTo>
                <a:lnTo>
                  <a:pt x="3177892" y="0"/>
                </a:lnTo>
                <a:lnTo>
                  <a:pt x="3177892" y="3018997"/>
                </a:lnTo>
                <a:lnTo>
                  <a:pt x="0" y="301899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95" name="Shape 95"/>
        <p:cNvGrpSpPr/>
        <p:nvPr/>
      </p:nvGrpSpPr>
      <p:grpSpPr>
        <a:xfrm>
          <a:off x="0" y="0"/>
          <a:ext cx="0" cy="0"/>
          <a:chOff x="0" y="0"/>
          <a:chExt cx="0" cy="0"/>
        </a:xfrm>
      </p:grpSpPr>
      <p:sp>
        <p:nvSpPr>
          <p:cNvPr id="96" name="Google Shape;96;p2"/>
          <p:cNvSpPr/>
          <p:nvPr/>
        </p:nvSpPr>
        <p:spPr>
          <a:xfrm flipH="1">
            <a:off x="-394550" y="4877314"/>
            <a:ext cx="4627096" cy="5712464"/>
          </a:xfrm>
          <a:custGeom>
            <a:rect b="b" l="l" r="r" t="t"/>
            <a:pathLst>
              <a:path extrusionOk="0" h="5712464" w="4627096">
                <a:moveTo>
                  <a:pt x="4627096" y="0"/>
                </a:moveTo>
                <a:lnTo>
                  <a:pt x="0" y="0"/>
                </a:lnTo>
                <a:lnTo>
                  <a:pt x="0" y="5712464"/>
                </a:lnTo>
                <a:lnTo>
                  <a:pt x="4627096" y="5712464"/>
                </a:lnTo>
                <a:lnTo>
                  <a:pt x="4627096"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2"/>
          <p:cNvSpPr/>
          <p:nvPr/>
        </p:nvSpPr>
        <p:spPr>
          <a:xfrm flipH="1">
            <a:off x="13643065" y="-227459"/>
            <a:ext cx="4854933" cy="5396868"/>
          </a:xfrm>
          <a:custGeom>
            <a:rect b="b" l="l" r="r" t="t"/>
            <a:pathLst>
              <a:path extrusionOk="0" h="5396868" w="4854933">
                <a:moveTo>
                  <a:pt x="4854932" y="0"/>
                </a:moveTo>
                <a:lnTo>
                  <a:pt x="0" y="0"/>
                </a:lnTo>
                <a:lnTo>
                  <a:pt x="0" y="5396868"/>
                </a:lnTo>
                <a:lnTo>
                  <a:pt x="4854932" y="5396868"/>
                </a:lnTo>
                <a:lnTo>
                  <a:pt x="485493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2"/>
          <p:cNvSpPr/>
          <p:nvPr/>
        </p:nvSpPr>
        <p:spPr>
          <a:xfrm rot="10800000">
            <a:off x="14746112" y="8752745"/>
            <a:ext cx="4527362" cy="1011111"/>
          </a:xfrm>
          <a:custGeom>
            <a:rect b="b" l="l" r="r" t="t"/>
            <a:pathLst>
              <a:path extrusionOk="0" h="1011111" w="4527362">
                <a:moveTo>
                  <a:pt x="0" y="0"/>
                </a:moveTo>
                <a:lnTo>
                  <a:pt x="4527361" y="0"/>
                </a:lnTo>
                <a:lnTo>
                  <a:pt x="4527361"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2"/>
          <p:cNvSpPr/>
          <p:nvPr/>
        </p:nvSpPr>
        <p:spPr>
          <a:xfrm>
            <a:off x="5927080" y="2415365"/>
            <a:ext cx="5467459" cy="4886542"/>
          </a:xfrm>
          <a:custGeom>
            <a:rect b="b" l="l" r="r" t="t"/>
            <a:pathLst>
              <a:path extrusionOk="0" h="4886542" w="5467459">
                <a:moveTo>
                  <a:pt x="0" y="0"/>
                </a:moveTo>
                <a:lnTo>
                  <a:pt x="5467459" y="0"/>
                </a:lnTo>
                <a:lnTo>
                  <a:pt x="5467459" y="4886541"/>
                </a:lnTo>
                <a:lnTo>
                  <a:pt x="0" y="488654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2"/>
          <p:cNvSpPr/>
          <p:nvPr/>
        </p:nvSpPr>
        <p:spPr>
          <a:xfrm>
            <a:off x="7645457" y="7520795"/>
            <a:ext cx="2463900" cy="2463900"/>
          </a:xfrm>
          <a:custGeom>
            <a:rect b="b" l="l" r="r" t="t"/>
            <a:pathLst>
              <a:path extrusionOk="0" h="2463900" w="2463900">
                <a:moveTo>
                  <a:pt x="0" y="0"/>
                </a:moveTo>
                <a:lnTo>
                  <a:pt x="2463899" y="0"/>
                </a:lnTo>
                <a:lnTo>
                  <a:pt x="2463899" y="2463899"/>
                </a:lnTo>
                <a:lnTo>
                  <a:pt x="0" y="246389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2"/>
          <p:cNvSpPr txBox="1"/>
          <p:nvPr/>
        </p:nvSpPr>
        <p:spPr>
          <a:xfrm>
            <a:off x="1406320" y="674970"/>
            <a:ext cx="5652453"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7950">
                <a:solidFill>
                  <a:srgbClr val="FFFFFF"/>
                </a:solidFill>
                <a:latin typeface="Raleway"/>
                <a:ea typeface="Raleway"/>
                <a:cs typeface="Raleway"/>
                <a:sym typeface="Raleway"/>
              </a:rPr>
              <a:t>integrantes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blip>
          <a:srcRect b="0" l="20388" r="20388" t="0"/>
          <a:stretch/>
        </p:blipFill>
        <p:spPr>
          <a:xfrm>
            <a:off x="9144000" y="0"/>
            <a:ext cx="9144000" cy="10287000"/>
          </a:xfrm>
          <a:prstGeom prst="rect">
            <a:avLst/>
          </a:prstGeom>
          <a:noFill/>
          <a:ln>
            <a:noFill/>
          </a:ln>
        </p:spPr>
      </p:pic>
      <p:sp>
        <p:nvSpPr>
          <p:cNvPr id="107" name="Google Shape;107;p3"/>
          <p:cNvSpPr/>
          <p:nvPr/>
        </p:nvSpPr>
        <p:spPr>
          <a:xfrm rot="10800000">
            <a:off x="-372054"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08" name="Google Shape;108;p3"/>
          <p:cNvSpPr/>
          <p:nvPr/>
        </p:nvSpPr>
        <p:spPr>
          <a:xfrm>
            <a:off x="11842264" y="4708220"/>
            <a:ext cx="6445736" cy="5870991"/>
          </a:xfrm>
          <a:custGeom>
            <a:rect b="b" l="l" r="r" t="t"/>
            <a:pathLst>
              <a:path extrusionOk="0" h="5870991" w="6445736">
                <a:moveTo>
                  <a:pt x="0" y="0"/>
                </a:moveTo>
                <a:lnTo>
                  <a:pt x="6445736" y="0"/>
                </a:lnTo>
                <a:lnTo>
                  <a:pt x="6445736" y="5870991"/>
                </a:lnTo>
                <a:lnTo>
                  <a:pt x="0" y="587099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3"/>
          <p:cNvSpPr txBox="1"/>
          <p:nvPr/>
        </p:nvSpPr>
        <p:spPr>
          <a:xfrm>
            <a:off x="437713" y="3837267"/>
            <a:ext cx="8007600" cy="4013400"/>
          </a:xfrm>
          <a:prstGeom prst="rect">
            <a:avLst/>
          </a:prstGeom>
          <a:noFill/>
          <a:ln>
            <a:noFill/>
          </a:ln>
        </p:spPr>
        <p:txBody>
          <a:bodyPr anchorCtr="0" anchor="t" bIns="0" lIns="0" spcFirstLastPara="1" rIns="0" wrap="square" tIns="0">
            <a:spAutoFit/>
          </a:bodyPr>
          <a:lstStyle/>
          <a:p>
            <a:pPr indent="0" lvl="0" marL="0" marR="0" rtl="0" algn="l">
              <a:lnSpc>
                <a:spcPct val="150019"/>
              </a:lnSpc>
              <a:spcBef>
                <a:spcPts val="0"/>
              </a:spcBef>
              <a:spcAft>
                <a:spcPts val="0"/>
              </a:spcAft>
              <a:buNone/>
            </a:pPr>
            <a:r>
              <a:rPr lang="en-US" sz="2607">
                <a:solidFill>
                  <a:srgbClr val="FFFFFF"/>
                </a:solidFill>
              </a:rPr>
              <a:t>“En los hogares chilenos, el desperdicio de alimentos y compras mal planificadas generan pérdidas significativas. Cada año se botan 3.700 millones de kilos de comida, 92% de los hogares desecha alimentos y cada persona podría ahorrar $200.000 anuales si se </a:t>
            </a:r>
            <a:r>
              <a:rPr lang="en-US" sz="2607">
                <a:solidFill>
                  <a:srgbClr val="FFFFFF"/>
                </a:solidFill>
              </a:rPr>
              <a:t>gestionan</a:t>
            </a:r>
            <a:r>
              <a:rPr lang="en-US" sz="2607">
                <a:solidFill>
                  <a:srgbClr val="FFFFFF"/>
                </a:solidFill>
              </a:rPr>
              <a:t> mejor, afectando la economía familiar y la sostenibilidad.”</a:t>
            </a:r>
            <a:endParaRPr/>
          </a:p>
        </p:txBody>
      </p:sp>
      <p:sp>
        <p:nvSpPr>
          <p:cNvPr id="110" name="Google Shape;110;p3"/>
          <p:cNvSpPr txBox="1"/>
          <p:nvPr/>
        </p:nvSpPr>
        <p:spPr>
          <a:xfrm>
            <a:off x="437713" y="2097607"/>
            <a:ext cx="7435200" cy="1250700"/>
          </a:xfrm>
          <a:prstGeom prst="rect">
            <a:avLst/>
          </a:prstGeom>
          <a:noFill/>
          <a:ln>
            <a:noFill/>
          </a:ln>
        </p:spPr>
        <p:txBody>
          <a:bodyPr anchorCtr="0" anchor="t" bIns="0" lIns="0" spcFirstLastPara="1" rIns="0" wrap="square" tIns="0">
            <a:spAutoFit/>
          </a:bodyPr>
          <a:lstStyle/>
          <a:p>
            <a:pPr indent="0" lvl="0" marL="0" marR="0" rtl="0" algn="l">
              <a:lnSpc>
                <a:spcPct val="120010"/>
              </a:lnSpc>
              <a:spcBef>
                <a:spcPts val="0"/>
              </a:spcBef>
              <a:spcAft>
                <a:spcPts val="0"/>
              </a:spcAft>
              <a:buNone/>
            </a:pPr>
            <a:r>
              <a:rPr b="1" lang="en-US" sz="3693">
                <a:solidFill>
                  <a:srgbClr val="FFFFFF"/>
                </a:solidFill>
              </a:rPr>
              <a:t>Descripción del Proyecto </a:t>
            </a:r>
            <a:endParaRPr/>
          </a:p>
          <a:p>
            <a:pPr indent="0" lvl="0" marL="0" marR="0" rtl="0" algn="l">
              <a:lnSpc>
                <a:spcPct val="120010"/>
              </a:lnSpc>
              <a:spcBef>
                <a:spcPts val="0"/>
              </a:spcBef>
              <a:spcAft>
                <a:spcPts val="0"/>
              </a:spcAft>
              <a:buNone/>
            </a:pPr>
            <a:r>
              <a:rPr b="1" lang="en-US" sz="3693">
                <a:solidFill>
                  <a:srgbClr val="FFFFFF"/>
                </a:solidFill>
              </a:rPr>
              <a:t>(dolor)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14" name="Shape 114"/>
        <p:cNvGrpSpPr/>
        <p:nvPr/>
      </p:nvGrpSpPr>
      <p:grpSpPr>
        <a:xfrm>
          <a:off x="0" y="0"/>
          <a:ext cx="0" cy="0"/>
          <a:chOff x="0" y="0"/>
          <a:chExt cx="0" cy="0"/>
        </a:xfrm>
      </p:grpSpPr>
      <p:sp>
        <p:nvSpPr>
          <p:cNvPr id="115" name="Google Shape;115;p4"/>
          <p:cNvSpPr/>
          <p:nvPr/>
        </p:nvSpPr>
        <p:spPr>
          <a:xfrm>
            <a:off x="12947146" y="3552472"/>
            <a:ext cx="5571779" cy="6878740"/>
          </a:xfrm>
          <a:custGeom>
            <a:rect b="b" l="l" r="r" t="t"/>
            <a:pathLst>
              <a:path extrusionOk="0" h="6878740" w="5571779">
                <a:moveTo>
                  <a:pt x="0" y="0"/>
                </a:moveTo>
                <a:lnTo>
                  <a:pt x="5571779" y="0"/>
                </a:lnTo>
                <a:lnTo>
                  <a:pt x="5571779" y="6878739"/>
                </a:lnTo>
                <a:lnTo>
                  <a:pt x="0" y="68787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 name="Google Shape;116;p4"/>
          <p:cNvPicPr preferRelativeResize="0"/>
          <p:nvPr/>
        </p:nvPicPr>
        <p:blipFill rotWithShape="1">
          <a:blip r:embed="rId4">
            <a:alphaModFix/>
          </a:blip>
          <a:srcRect b="0" l="32240" r="32240" t="0"/>
          <a:stretch/>
        </p:blipFill>
        <p:spPr>
          <a:xfrm>
            <a:off x="12652956" y="2189060"/>
            <a:ext cx="3584534" cy="6736287"/>
          </a:xfrm>
          <a:prstGeom prst="rect">
            <a:avLst/>
          </a:prstGeom>
          <a:noFill/>
          <a:ln>
            <a:noFill/>
          </a:ln>
        </p:spPr>
      </p:pic>
      <p:sp>
        <p:nvSpPr>
          <p:cNvPr id="117" name="Google Shape;117;p4"/>
          <p:cNvSpPr/>
          <p:nvPr/>
        </p:nvSpPr>
        <p:spPr>
          <a:xfrm rot="10800000">
            <a:off x="0" y="0"/>
            <a:ext cx="4363296" cy="5966900"/>
          </a:xfrm>
          <a:custGeom>
            <a:rect b="b" l="l" r="r" t="t"/>
            <a:pathLst>
              <a:path extrusionOk="0" h="5966900" w="4363296">
                <a:moveTo>
                  <a:pt x="0" y="0"/>
                </a:moveTo>
                <a:lnTo>
                  <a:pt x="4363296" y="0"/>
                </a:lnTo>
                <a:lnTo>
                  <a:pt x="4363296" y="5966900"/>
                </a:lnTo>
                <a:lnTo>
                  <a:pt x="0" y="59669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4"/>
          <p:cNvSpPr txBox="1"/>
          <p:nvPr/>
        </p:nvSpPr>
        <p:spPr>
          <a:xfrm>
            <a:off x="4107238" y="1335728"/>
            <a:ext cx="5284524" cy="2412896"/>
          </a:xfrm>
          <a:prstGeom prst="rect">
            <a:avLst/>
          </a:prstGeom>
          <a:noFill/>
          <a:ln>
            <a:noFill/>
          </a:ln>
        </p:spPr>
        <p:txBody>
          <a:bodyPr anchorCtr="0" anchor="t" bIns="0" lIns="0" spcFirstLastPara="1" rIns="0" wrap="square" tIns="0">
            <a:spAutoFit/>
          </a:bodyPr>
          <a:lstStyle/>
          <a:p>
            <a:pPr indent="0" lvl="0" marL="0" marR="0" rtl="0" algn="l">
              <a:lnSpc>
                <a:spcPct val="120015"/>
              </a:lnSpc>
              <a:spcBef>
                <a:spcPts val="0"/>
              </a:spcBef>
              <a:spcAft>
                <a:spcPts val="0"/>
              </a:spcAft>
              <a:buNone/>
            </a:pPr>
            <a:r>
              <a:rPr b="1" lang="en-US" sz="5256">
                <a:solidFill>
                  <a:srgbClr val="FFFFFF"/>
                </a:solidFill>
                <a:latin typeface="Raleway"/>
                <a:ea typeface="Raleway"/>
                <a:cs typeface="Raleway"/>
                <a:sym typeface="Raleway"/>
              </a:rPr>
              <a:t>Propuesta de solución</a:t>
            </a:r>
            <a:endParaRPr b="1" sz="5256">
              <a:solidFill>
                <a:srgbClr val="FFFFFF"/>
              </a:solidFill>
              <a:latin typeface="Raleway"/>
              <a:ea typeface="Raleway"/>
              <a:cs typeface="Raleway"/>
              <a:sym typeface="Raleway"/>
            </a:endParaRPr>
          </a:p>
          <a:p>
            <a:pPr indent="0" lvl="0" marL="0" marR="0" rtl="0" algn="l">
              <a:lnSpc>
                <a:spcPct val="120015"/>
              </a:lnSpc>
              <a:spcBef>
                <a:spcPts val="0"/>
              </a:spcBef>
              <a:spcAft>
                <a:spcPts val="0"/>
              </a:spcAft>
              <a:buNone/>
            </a:pPr>
            <a:r>
              <a:t/>
            </a:r>
            <a:endParaRPr b="1" sz="5256">
              <a:solidFill>
                <a:srgbClr val="FFFFFF"/>
              </a:solidFill>
              <a:latin typeface="Raleway"/>
              <a:ea typeface="Raleway"/>
              <a:cs typeface="Raleway"/>
              <a:sym typeface="Raleway"/>
            </a:endParaRPr>
          </a:p>
        </p:txBody>
      </p:sp>
      <p:sp>
        <p:nvSpPr>
          <p:cNvPr id="119" name="Google Shape;119;p4"/>
          <p:cNvSpPr txBox="1"/>
          <p:nvPr/>
        </p:nvSpPr>
        <p:spPr>
          <a:xfrm>
            <a:off x="2181648" y="3457222"/>
            <a:ext cx="9743818" cy="372106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834">
                <a:solidFill>
                  <a:srgbClr val="FFFFFF"/>
                </a:solidFill>
                <a:latin typeface="Raleway"/>
                <a:ea typeface="Raleway"/>
                <a:cs typeface="Raleway"/>
                <a:sym typeface="Raleway"/>
              </a:rPr>
              <a:t>““Desarrollar una aplicación móvil inteligente que digitalice el inventario del hogar. Los usuarios podrán escanear sus boletas de compra para mantener su despensa actualizada, recibir recetas personalizadas según los ingredientes disponibles y generar listas de compras optimizadas que eviten el desperdicio y mejoren la organización.”</a:t>
            </a:r>
            <a:endParaRPr/>
          </a:p>
        </p:txBody>
      </p:sp>
      <p:sp>
        <p:nvSpPr>
          <p:cNvPr id="120" name="Google Shape;120;p4"/>
          <p:cNvSpPr/>
          <p:nvPr/>
        </p:nvSpPr>
        <p:spPr>
          <a:xfrm rot="10800000">
            <a:off x="-420124" y="8598985"/>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4"/>
          <p:cNvSpPr/>
          <p:nvPr/>
        </p:nvSpPr>
        <p:spPr>
          <a:xfrm rot="10800000">
            <a:off x="13991563"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25" name="Shape 125"/>
        <p:cNvGrpSpPr/>
        <p:nvPr/>
      </p:nvGrpSpPr>
      <p:grpSpPr>
        <a:xfrm>
          <a:off x="0" y="0"/>
          <a:ext cx="0" cy="0"/>
          <a:chOff x="0" y="0"/>
          <a:chExt cx="0" cy="0"/>
        </a:xfrm>
      </p:grpSpPr>
      <p:sp>
        <p:nvSpPr>
          <p:cNvPr id="126" name="Google Shape;126;p5"/>
          <p:cNvSpPr/>
          <p:nvPr/>
        </p:nvSpPr>
        <p:spPr>
          <a:xfrm flipH="1">
            <a:off x="13537446" y="-158657"/>
            <a:ext cx="4913194" cy="4114800"/>
          </a:xfrm>
          <a:custGeom>
            <a:rect b="b" l="l" r="r" t="t"/>
            <a:pathLst>
              <a:path extrusionOk="0" h="4114800" w="4913194">
                <a:moveTo>
                  <a:pt x="4913194" y="0"/>
                </a:moveTo>
                <a:lnTo>
                  <a:pt x="0" y="0"/>
                </a:lnTo>
                <a:lnTo>
                  <a:pt x="0" y="4114800"/>
                </a:lnTo>
                <a:lnTo>
                  <a:pt x="4913194" y="4114800"/>
                </a:lnTo>
                <a:lnTo>
                  <a:pt x="4913194"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5"/>
          <p:cNvSpPr/>
          <p:nvPr/>
        </p:nvSpPr>
        <p:spPr>
          <a:xfrm rot="5400000">
            <a:off x="1526189" y="5966655"/>
            <a:ext cx="2794156" cy="5846533"/>
          </a:xfrm>
          <a:custGeom>
            <a:rect b="b" l="l" r="r" t="t"/>
            <a:pathLst>
              <a:path extrusionOk="0" h="5846533" w="2794156">
                <a:moveTo>
                  <a:pt x="0" y="0"/>
                </a:moveTo>
                <a:lnTo>
                  <a:pt x="2794156" y="0"/>
                </a:lnTo>
                <a:lnTo>
                  <a:pt x="2794156" y="5846534"/>
                </a:lnTo>
                <a:lnTo>
                  <a:pt x="0" y="584653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5"/>
          <p:cNvSpPr/>
          <p:nvPr/>
        </p:nvSpPr>
        <p:spPr>
          <a:xfrm rot="10800000">
            <a:off x="14746112" y="8752745"/>
            <a:ext cx="4527362" cy="1011111"/>
          </a:xfrm>
          <a:custGeom>
            <a:rect b="b" l="l" r="r" t="t"/>
            <a:pathLst>
              <a:path extrusionOk="0" h="1011111" w="4527362">
                <a:moveTo>
                  <a:pt x="0" y="0"/>
                </a:moveTo>
                <a:lnTo>
                  <a:pt x="4527361" y="0"/>
                </a:lnTo>
                <a:lnTo>
                  <a:pt x="4527361"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5"/>
          <p:cNvSpPr/>
          <p:nvPr/>
        </p:nvSpPr>
        <p:spPr>
          <a:xfrm rot="5400000">
            <a:off x="-1595510" y="1393187"/>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5"/>
          <p:cNvSpPr/>
          <p:nvPr/>
        </p:nvSpPr>
        <p:spPr>
          <a:xfrm>
            <a:off x="13537446" y="3429956"/>
            <a:ext cx="4750554" cy="4894682"/>
          </a:xfrm>
          <a:custGeom>
            <a:rect b="b" l="l" r="r" t="t"/>
            <a:pathLst>
              <a:path extrusionOk="0" h="4894682" w="4750554">
                <a:moveTo>
                  <a:pt x="0" y="0"/>
                </a:moveTo>
                <a:lnTo>
                  <a:pt x="4750554" y="0"/>
                </a:lnTo>
                <a:lnTo>
                  <a:pt x="4750554" y="4894682"/>
                </a:lnTo>
                <a:lnTo>
                  <a:pt x="0" y="4894682"/>
                </a:lnTo>
                <a:lnTo>
                  <a:pt x="0" y="0"/>
                </a:lnTo>
                <a:close/>
              </a:path>
            </a:pathLst>
          </a:custGeom>
          <a:blipFill rotWithShape="1">
            <a:blip r:embed="rId6">
              <a:alphaModFix/>
            </a:blip>
            <a:stretch>
              <a:fillRect b="0" l="-5464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5"/>
          <p:cNvSpPr txBox="1"/>
          <p:nvPr/>
        </p:nvSpPr>
        <p:spPr>
          <a:xfrm>
            <a:off x="1475241" y="1516782"/>
            <a:ext cx="14084886" cy="21050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FFFF"/>
                </a:solidFill>
                <a:latin typeface="Raleway"/>
                <a:ea typeface="Raleway"/>
                <a:cs typeface="Raleway"/>
                <a:sym typeface="Raleway"/>
              </a:rPr>
              <a:t>OBJETIVO GENERAL</a:t>
            </a:r>
            <a:endParaRPr/>
          </a:p>
          <a:p>
            <a:pPr indent="0" lvl="0" marL="0" marR="0" rtl="0" algn="l">
              <a:lnSpc>
                <a:spcPct val="120000"/>
              </a:lnSpc>
              <a:spcBef>
                <a:spcPts val="0"/>
              </a:spcBef>
              <a:spcAft>
                <a:spcPts val="0"/>
              </a:spcAft>
              <a:buNone/>
            </a:pPr>
            <a:r>
              <a:t/>
            </a:r>
            <a:endParaRPr b="1" sz="6900">
              <a:solidFill>
                <a:srgbClr val="FFFFFF"/>
              </a:solidFill>
              <a:latin typeface="Raleway"/>
              <a:ea typeface="Raleway"/>
              <a:cs typeface="Raleway"/>
              <a:sym typeface="Raleway"/>
            </a:endParaRPr>
          </a:p>
        </p:txBody>
      </p:sp>
      <p:sp>
        <p:nvSpPr>
          <p:cNvPr id="132" name="Google Shape;132;p5"/>
          <p:cNvSpPr txBox="1"/>
          <p:nvPr/>
        </p:nvSpPr>
        <p:spPr>
          <a:xfrm>
            <a:off x="1257639" y="3867343"/>
            <a:ext cx="12195896" cy="2009954"/>
          </a:xfrm>
          <a:prstGeom prst="rect">
            <a:avLst/>
          </a:prstGeom>
          <a:noFill/>
          <a:ln>
            <a:noFill/>
          </a:ln>
        </p:spPr>
        <p:txBody>
          <a:bodyPr anchorCtr="0" anchor="t" bIns="0" lIns="0" spcFirstLastPara="1" rIns="0" wrap="square" tIns="0">
            <a:spAutoFit/>
          </a:bodyPr>
          <a:lstStyle/>
          <a:p>
            <a:pPr indent="0" lvl="0" marL="0" marR="0" rtl="0" algn="l">
              <a:lnSpc>
                <a:spcPct val="150037"/>
              </a:lnSpc>
              <a:spcBef>
                <a:spcPts val="0"/>
              </a:spcBef>
              <a:spcAft>
                <a:spcPts val="0"/>
              </a:spcAft>
              <a:buNone/>
            </a:pPr>
            <a:r>
              <a:rPr lang="en-US" sz="2672">
                <a:solidFill>
                  <a:srgbClr val="FFFFFF"/>
                </a:solidFill>
                <a:latin typeface="Raleway"/>
                <a:ea typeface="Raleway"/>
                <a:cs typeface="Raleway"/>
                <a:sym typeface="Raleway"/>
              </a:rPr>
              <a:t>Reducir el desperdicio de alimentos, optimizando la planificación de comidas y compras, creando un sistema inteligente que registre eficientemente el inventario del hogar, genere recetas a partir de los productos disponibles y apoye decisiones de consumo más conscientes y organizadas</a:t>
            </a:r>
            <a:endParaRPr sz="2672">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36" name="Shape 136"/>
        <p:cNvGrpSpPr/>
        <p:nvPr/>
      </p:nvGrpSpPr>
      <p:grpSpPr>
        <a:xfrm>
          <a:off x="0" y="0"/>
          <a:ext cx="0" cy="0"/>
          <a:chOff x="0" y="0"/>
          <a:chExt cx="0" cy="0"/>
        </a:xfrm>
      </p:grpSpPr>
      <p:sp>
        <p:nvSpPr>
          <p:cNvPr id="137" name="Google Shape;137;p6"/>
          <p:cNvSpPr txBox="1"/>
          <p:nvPr/>
        </p:nvSpPr>
        <p:spPr>
          <a:xfrm>
            <a:off x="3585567" y="3705044"/>
            <a:ext cx="7733440" cy="4858702"/>
          </a:xfrm>
          <a:prstGeom prst="rect">
            <a:avLst/>
          </a:prstGeom>
          <a:noFill/>
          <a:ln>
            <a:noFill/>
          </a:ln>
        </p:spPr>
        <p:txBody>
          <a:bodyPr anchorCtr="0" anchor="t" bIns="0" lIns="0" spcFirstLastPara="1" rIns="0" wrap="square" tIns="0">
            <a:spAutoFit/>
          </a:bodyPr>
          <a:lstStyle/>
          <a:p>
            <a:pPr indent="-346547" lvl="1" marL="693094" marR="0" rtl="0" algn="l">
              <a:lnSpc>
                <a:spcPct val="150046"/>
              </a:lnSpc>
              <a:spcBef>
                <a:spcPts val="0"/>
              </a:spcBef>
              <a:spcAft>
                <a:spcPts val="0"/>
              </a:spcAft>
              <a:buClr>
                <a:srgbClr val="FFFFFF"/>
              </a:buClr>
              <a:buSzPts val="3209"/>
              <a:buFont typeface="Arial"/>
              <a:buChar char="•"/>
            </a:pPr>
            <a:r>
              <a:rPr b="0" i="0" lang="en-US" sz="3209" u="none" cap="none" strike="noStrike">
                <a:solidFill>
                  <a:srgbClr val="FFFFFF"/>
                </a:solidFill>
                <a:latin typeface="Raleway"/>
                <a:ea typeface="Raleway"/>
                <a:cs typeface="Raleway"/>
                <a:sym typeface="Raleway"/>
              </a:rPr>
              <a:t>Desarrollar un Módulo OCR</a:t>
            </a:r>
            <a:endParaRPr/>
          </a:p>
          <a:p>
            <a:pPr indent="-346547" lvl="1" marL="693094" marR="0" rtl="0" algn="l">
              <a:lnSpc>
                <a:spcPct val="150046"/>
              </a:lnSpc>
              <a:spcBef>
                <a:spcPts val="0"/>
              </a:spcBef>
              <a:spcAft>
                <a:spcPts val="0"/>
              </a:spcAft>
              <a:buClr>
                <a:srgbClr val="FFFFFF"/>
              </a:buClr>
              <a:buSzPts val="3209"/>
              <a:buFont typeface="Arial"/>
              <a:buChar char="•"/>
            </a:pPr>
            <a:r>
              <a:rPr b="0" i="0" lang="en-US" sz="3209" u="none" cap="none" strike="noStrike">
                <a:solidFill>
                  <a:srgbClr val="FFFFFF"/>
                </a:solidFill>
                <a:latin typeface="Raleway"/>
                <a:ea typeface="Raleway"/>
                <a:cs typeface="Raleway"/>
                <a:sym typeface="Raleway"/>
              </a:rPr>
              <a:t>Diseñar un Inventario Inteligente</a:t>
            </a:r>
            <a:endParaRPr b="0" i="0" sz="3209" u="none" cap="none" strike="noStrike">
              <a:solidFill>
                <a:srgbClr val="FFFFFF"/>
              </a:solidFill>
              <a:latin typeface="Raleway"/>
              <a:ea typeface="Raleway"/>
              <a:cs typeface="Raleway"/>
              <a:sym typeface="Raleway"/>
            </a:endParaRPr>
          </a:p>
          <a:p>
            <a:pPr indent="-346547" lvl="1" marL="693094" marR="0" rtl="0" algn="l">
              <a:lnSpc>
                <a:spcPct val="150046"/>
              </a:lnSpc>
              <a:spcBef>
                <a:spcPts val="0"/>
              </a:spcBef>
              <a:spcAft>
                <a:spcPts val="0"/>
              </a:spcAft>
              <a:buClr>
                <a:srgbClr val="FFFFFF"/>
              </a:buClr>
              <a:buSzPts val="3209"/>
              <a:buFont typeface="Arial"/>
              <a:buChar char="•"/>
            </a:pPr>
            <a:r>
              <a:rPr b="0" i="0" lang="en-US" sz="3209" u="none" cap="none" strike="noStrike">
                <a:solidFill>
                  <a:srgbClr val="FFFFFF"/>
                </a:solidFill>
                <a:latin typeface="Raleway"/>
                <a:ea typeface="Raleway"/>
                <a:cs typeface="Raleway"/>
                <a:sym typeface="Raleway"/>
              </a:rPr>
              <a:t>Desarrollar un Recomendador de Recetas</a:t>
            </a:r>
            <a:endParaRPr b="0" i="0" sz="3209" u="none" cap="none" strike="noStrike">
              <a:solidFill>
                <a:srgbClr val="FFFFFF"/>
              </a:solidFill>
              <a:latin typeface="Raleway"/>
              <a:ea typeface="Raleway"/>
              <a:cs typeface="Raleway"/>
              <a:sym typeface="Raleway"/>
            </a:endParaRPr>
          </a:p>
          <a:p>
            <a:pPr indent="-346547" lvl="1" marL="693094" marR="0" rtl="0" algn="l">
              <a:lnSpc>
                <a:spcPct val="150046"/>
              </a:lnSpc>
              <a:spcBef>
                <a:spcPts val="0"/>
              </a:spcBef>
              <a:spcAft>
                <a:spcPts val="0"/>
              </a:spcAft>
              <a:buClr>
                <a:srgbClr val="FFFFFF"/>
              </a:buClr>
              <a:buSzPts val="3209"/>
              <a:buFont typeface="Arial"/>
              <a:buChar char="•"/>
            </a:pPr>
            <a:r>
              <a:rPr b="0" i="0" lang="en-US" sz="3209" u="none" cap="none" strike="noStrike">
                <a:solidFill>
                  <a:srgbClr val="FFFFFF"/>
                </a:solidFill>
                <a:latin typeface="Raleway"/>
                <a:ea typeface="Raleway"/>
                <a:cs typeface="Raleway"/>
                <a:sym typeface="Raleway"/>
              </a:rPr>
              <a:t>Generar Listas de Compra Automáticas</a:t>
            </a:r>
            <a:endParaRPr b="0" i="0" sz="3209" u="none" cap="none" strike="noStrike">
              <a:solidFill>
                <a:srgbClr val="FFFFFF"/>
              </a:solidFill>
              <a:latin typeface="Raleway"/>
              <a:ea typeface="Raleway"/>
              <a:cs typeface="Raleway"/>
              <a:sym typeface="Raleway"/>
            </a:endParaRPr>
          </a:p>
          <a:p>
            <a:pPr indent="-346547" lvl="1" marL="693094" marR="0" rtl="0" algn="l">
              <a:lnSpc>
                <a:spcPct val="150046"/>
              </a:lnSpc>
              <a:spcBef>
                <a:spcPts val="0"/>
              </a:spcBef>
              <a:spcAft>
                <a:spcPts val="0"/>
              </a:spcAft>
              <a:buClr>
                <a:srgbClr val="FFFFFF"/>
              </a:buClr>
              <a:buSzPts val="3209"/>
              <a:buFont typeface="Arial"/>
              <a:buChar char="•"/>
            </a:pPr>
            <a:r>
              <a:rPr b="0" i="0" lang="en-US" sz="3209" u="none" cap="none" strike="noStrike">
                <a:solidFill>
                  <a:srgbClr val="FFFFFF"/>
                </a:solidFill>
                <a:latin typeface="Raleway"/>
                <a:ea typeface="Raleway"/>
                <a:cs typeface="Raleway"/>
                <a:sym typeface="Raleway"/>
              </a:rPr>
              <a:t>Implementar Alertas de Caducidad</a:t>
            </a:r>
            <a:endParaRPr b="0" i="0" sz="3209" u="none" cap="none" strike="noStrike">
              <a:solidFill>
                <a:srgbClr val="FFFFFF"/>
              </a:solidFill>
              <a:latin typeface="Raleway"/>
              <a:ea typeface="Raleway"/>
              <a:cs typeface="Raleway"/>
              <a:sym typeface="Raleway"/>
            </a:endParaRPr>
          </a:p>
          <a:p>
            <a:pPr indent="0" lvl="0" marL="0" marR="0" rtl="0" algn="l">
              <a:lnSpc>
                <a:spcPct val="150000"/>
              </a:lnSpc>
              <a:spcBef>
                <a:spcPts val="0"/>
              </a:spcBef>
              <a:spcAft>
                <a:spcPts val="0"/>
              </a:spcAft>
              <a:buNone/>
            </a:pPr>
            <a:r>
              <a:t/>
            </a:r>
            <a:endParaRPr sz="3209" u="none">
              <a:solidFill>
                <a:srgbClr val="FFFFFF"/>
              </a:solidFill>
              <a:latin typeface="Raleway"/>
              <a:ea typeface="Raleway"/>
              <a:cs typeface="Raleway"/>
              <a:sym typeface="Raleway"/>
            </a:endParaRPr>
          </a:p>
        </p:txBody>
      </p:sp>
      <p:sp>
        <p:nvSpPr>
          <p:cNvPr id="138" name="Google Shape;138;p6"/>
          <p:cNvSpPr/>
          <p:nvPr/>
        </p:nvSpPr>
        <p:spPr>
          <a:xfrm rot="5400000">
            <a:off x="1526189" y="5966655"/>
            <a:ext cx="2794156" cy="5846533"/>
          </a:xfrm>
          <a:custGeom>
            <a:rect b="b" l="l" r="r" t="t"/>
            <a:pathLst>
              <a:path extrusionOk="0" h="5846533" w="2794156">
                <a:moveTo>
                  <a:pt x="0" y="0"/>
                </a:moveTo>
                <a:lnTo>
                  <a:pt x="2794156" y="0"/>
                </a:lnTo>
                <a:lnTo>
                  <a:pt x="2794156" y="5846534"/>
                </a:lnTo>
                <a:lnTo>
                  <a:pt x="0" y="584653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6"/>
          <p:cNvSpPr/>
          <p:nvPr/>
        </p:nvSpPr>
        <p:spPr>
          <a:xfrm flipH="1" rot="10800000">
            <a:off x="14178184" y="-99681"/>
            <a:ext cx="4363296" cy="5966900"/>
          </a:xfrm>
          <a:custGeom>
            <a:rect b="b" l="l" r="r" t="t"/>
            <a:pathLst>
              <a:path extrusionOk="0" h="5966900" w="4363296">
                <a:moveTo>
                  <a:pt x="4363296" y="0"/>
                </a:moveTo>
                <a:lnTo>
                  <a:pt x="0" y="0"/>
                </a:lnTo>
                <a:lnTo>
                  <a:pt x="0" y="5966900"/>
                </a:lnTo>
                <a:lnTo>
                  <a:pt x="4363296" y="5966900"/>
                </a:lnTo>
                <a:lnTo>
                  <a:pt x="4363296"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6"/>
          <p:cNvSpPr/>
          <p:nvPr/>
        </p:nvSpPr>
        <p:spPr>
          <a:xfrm rot="10800000">
            <a:off x="-372054"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6"/>
          <p:cNvSpPr/>
          <p:nvPr/>
        </p:nvSpPr>
        <p:spPr>
          <a:xfrm rot="10800000">
            <a:off x="14746112" y="8752745"/>
            <a:ext cx="4527362" cy="1011111"/>
          </a:xfrm>
          <a:custGeom>
            <a:rect b="b" l="l" r="r" t="t"/>
            <a:pathLst>
              <a:path extrusionOk="0" h="1011111" w="4527362">
                <a:moveTo>
                  <a:pt x="0" y="0"/>
                </a:moveTo>
                <a:lnTo>
                  <a:pt x="4527361" y="0"/>
                </a:lnTo>
                <a:lnTo>
                  <a:pt x="4527361"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6"/>
          <p:cNvSpPr/>
          <p:nvPr/>
        </p:nvSpPr>
        <p:spPr>
          <a:xfrm>
            <a:off x="2767750" y="3809819"/>
            <a:ext cx="817816" cy="4114800"/>
          </a:xfrm>
          <a:custGeom>
            <a:rect b="b" l="l" r="r" t="t"/>
            <a:pathLst>
              <a:path extrusionOk="0" h="4114800" w="817816">
                <a:moveTo>
                  <a:pt x="0" y="0"/>
                </a:moveTo>
                <a:lnTo>
                  <a:pt x="817817" y="0"/>
                </a:lnTo>
                <a:lnTo>
                  <a:pt x="817817"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6"/>
          <p:cNvSpPr/>
          <p:nvPr/>
        </p:nvSpPr>
        <p:spPr>
          <a:xfrm>
            <a:off x="12822258" y="3573889"/>
            <a:ext cx="3380050" cy="3139221"/>
          </a:xfrm>
          <a:custGeom>
            <a:rect b="b" l="l" r="r" t="t"/>
            <a:pathLst>
              <a:path extrusionOk="0" h="3139221" w="3380050">
                <a:moveTo>
                  <a:pt x="0" y="0"/>
                </a:moveTo>
                <a:lnTo>
                  <a:pt x="3380050" y="0"/>
                </a:lnTo>
                <a:lnTo>
                  <a:pt x="3380050" y="3139222"/>
                </a:lnTo>
                <a:lnTo>
                  <a:pt x="0" y="313922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6"/>
          <p:cNvSpPr txBox="1"/>
          <p:nvPr/>
        </p:nvSpPr>
        <p:spPr>
          <a:xfrm>
            <a:off x="4704812" y="1019175"/>
            <a:ext cx="5525406" cy="1975852"/>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n-US" sz="6451">
                <a:solidFill>
                  <a:srgbClr val="FFFFFF"/>
                </a:solidFill>
                <a:latin typeface="Raleway"/>
                <a:ea typeface="Raleway"/>
                <a:cs typeface="Raleway"/>
                <a:sym typeface="Raleway"/>
              </a:rPr>
              <a:t>Objetivos especificos</a:t>
            </a:r>
            <a:endParaRPr b="1" sz="6451">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48" name="Shape 148"/>
        <p:cNvGrpSpPr/>
        <p:nvPr/>
      </p:nvGrpSpPr>
      <p:grpSpPr>
        <a:xfrm>
          <a:off x="0" y="0"/>
          <a:ext cx="0" cy="0"/>
          <a:chOff x="0" y="0"/>
          <a:chExt cx="0" cy="0"/>
        </a:xfrm>
      </p:grpSpPr>
      <p:sp>
        <p:nvSpPr>
          <p:cNvPr id="149" name="Google Shape;149;p7"/>
          <p:cNvSpPr/>
          <p:nvPr/>
        </p:nvSpPr>
        <p:spPr>
          <a:xfrm rot="10800000">
            <a:off x="14746112" y="8752745"/>
            <a:ext cx="4527362" cy="1011111"/>
          </a:xfrm>
          <a:custGeom>
            <a:rect b="b" l="l" r="r" t="t"/>
            <a:pathLst>
              <a:path extrusionOk="0" h="1011111" w="4527362">
                <a:moveTo>
                  <a:pt x="0" y="0"/>
                </a:moveTo>
                <a:lnTo>
                  <a:pt x="4527361" y="0"/>
                </a:lnTo>
                <a:lnTo>
                  <a:pt x="4527361" y="1011110"/>
                </a:lnTo>
                <a:lnTo>
                  <a:pt x="0" y="1011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7"/>
          <p:cNvSpPr/>
          <p:nvPr/>
        </p:nvSpPr>
        <p:spPr>
          <a:xfrm rot="5400000">
            <a:off x="-1427263" y="1392555"/>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7"/>
          <p:cNvSpPr/>
          <p:nvPr/>
        </p:nvSpPr>
        <p:spPr>
          <a:xfrm rot="-5400000">
            <a:off x="14538541" y="-1468692"/>
            <a:ext cx="2280767" cy="5218151"/>
          </a:xfrm>
          <a:custGeom>
            <a:rect b="b" l="l" r="r" t="t"/>
            <a:pathLst>
              <a:path extrusionOk="0" h="5218151" w="2280767">
                <a:moveTo>
                  <a:pt x="0" y="0"/>
                </a:moveTo>
                <a:lnTo>
                  <a:pt x="2280767" y="0"/>
                </a:lnTo>
                <a:lnTo>
                  <a:pt x="2280767" y="5218151"/>
                </a:lnTo>
                <a:lnTo>
                  <a:pt x="0" y="521815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52" name="Google Shape;152;p7"/>
          <p:cNvSpPr/>
          <p:nvPr/>
        </p:nvSpPr>
        <p:spPr>
          <a:xfrm flipH="1" rot="10800000">
            <a:off x="-196152" y="7494835"/>
            <a:ext cx="3564095" cy="2984930"/>
          </a:xfrm>
          <a:custGeom>
            <a:rect b="b" l="l" r="r" t="t"/>
            <a:pathLst>
              <a:path extrusionOk="0" h="2984930" w="3564095">
                <a:moveTo>
                  <a:pt x="0" y="2984929"/>
                </a:moveTo>
                <a:lnTo>
                  <a:pt x="3564095" y="2984929"/>
                </a:lnTo>
                <a:lnTo>
                  <a:pt x="3564095" y="0"/>
                </a:lnTo>
                <a:lnTo>
                  <a:pt x="0" y="0"/>
                </a:lnTo>
                <a:lnTo>
                  <a:pt x="0" y="2984929"/>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53" name="Google Shape;153;p7"/>
          <p:cNvSpPr txBox="1"/>
          <p:nvPr/>
        </p:nvSpPr>
        <p:spPr>
          <a:xfrm>
            <a:off x="2289075" y="2688251"/>
            <a:ext cx="6661500" cy="4625400"/>
          </a:xfrm>
          <a:prstGeom prst="rect">
            <a:avLst/>
          </a:prstGeom>
          <a:noFill/>
          <a:ln>
            <a:noFill/>
          </a:ln>
        </p:spPr>
        <p:txBody>
          <a:bodyPr anchorCtr="0" anchor="ctr" bIns="0" lIns="0" spcFirstLastPara="1" rIns="0" wrap="square" tIns="0">
            <a:noAutofit/>
          </a:bodyPr>
          <a:lstStyle/>
          <a:p>
            <a:pPr indent="-248286" lvl="1" marL="496572" marR="0" rtl="0" algn="l">
              <a:lnSpc>
                <a:spcPct val="150000"/>
              </a:lnSpc>
              <a:spcBef>
                <a:spcPts val="0"/>
              </a:spcBef>
              <a:spcAft>
                <a:spcPts val="0"/>
              </a:spcAft>
              <a:buClr>
                <a:srgbClr val="FFFFFF"/>
              </a:buClr>
              <a:buSzPts val="2300"/>
              <a:buChar char="•"/>
            </a:pPr>
            <a:r>
              <a:rPr i="0" lang="en-US" sz="2300" u="none" cap="none" strike="noStrike">
                <a:solidFill>
                  <a:srgbClr val="FFFFFF"/>
                </a:solidFill>
              </a:rPr>
              <a:t>Registro y control del inventario de alimentos del hogar.</a:t>
            </a:r>
            <a:endParaRPr/>
          </a:p>
          <a:p>
            <a:pPr indent="-259080" lvl="1" marL="518161" marR="0" rtl="0" algn="l">
              <a:lnSpc>
                <a:spcPct val="150000"/>
              </a:lnSpc>
              <a:spcBef>
                <a:spcPts val="0"/>
              </a:spcBef>
              <a:spcAft>
                <a:spcPts val="0"/>
              </a:spcAft>
              <a:buClr>
                <a:srgbClr val="FFFFFF"/>
              </a:buClr>
              <a:buSzPts val="2400"/>
              <a:buChar char="•"/>
            </a:pPr>
            <a:r>
              <a:rPr i="0" lang="en-US" sz="2400" u="none" cap="none" strike="noStrike">
                <a:solidFill>
                  <a:srgbClr val="FFFFFF"/>
                </a:solidFill>
              </a:rPr>
              <a:t>Alertas automáticas con bajo stock.</a:t>
            </a:r>
            <a:endParaRPr/>
          </a:p>
          <a:p>
            <a:pPr indent="-248286" lvl="1" marL="496572" marR="0" rtl="0" algn="l">
              <a:lnSpc>
                <a:spcPct val="150000"/>
              </a:lnSpc>
              <a:spcBef>
                <a:spcPts val="0"/>
              </a:spcBef>
              <a:spcAft>
                <a:spcPts val="0"/>
              </a:spcAft>
              <a:buClr>
                <a:srgbClr val="FFFFFF"/>
              </a:buClr>
              <a:buSzPts val="2300"/>
              <a:buChar char="•"/>
            </a:pPr>
            <a:r>
              <a:rPr i="0" lang="en-US" sz="2300" u="none" cap="none" strike="noStrike">
                <a:solidFill>
                  <a:srgbClr val="FFFFFF"/>
                </a:solidFill>
              </a:rPr>
              <a:t>Sugerencias de recetas según los productos disponibles.</a:t>
            </a:r>
            <a:endParaRPr/>
          </a:p>
          <a:p>
            <a:pPr indent="-248286" lvl="1" marL="496572" marR="0" rtl="0" algn="l">
              <a:lnSpc>
                <a:spcPct val="150000"/>
              </a:lnSpc>
              <a:spcBef>
                <a:spcPts val="0"/>
              </a:spcBef>
              <a:spcAft>
                <a:spcPts val="0"/>
              </a:spcAft>
              <a:buClr>
                <a:srgbClr val="FFFFFF"/>
              </a:buClr>
              <a:buSzPts val="2300"/>
              <a:buChar char="•"/>
            </a:pPr>
            <a:r>
              <a:rPr i="0" lang="en-US" sz="2300" u="none" cap="none" strike="noStrike">
                <a:solidFill>
                  <a:srgbClr val="FFFFFF"/>
                </a:solidFill>
              </a:rPr>
              <a:t>Optimización de listas de compras y planificación de menús para un consumo más organizado y eficiente.</a:t>
            </a:r>
            <a:endParaRPr/>
          </a:p>
          <a:p>
            <a:pPr indent="0" lvl="0" marL="0" marR="0" rtl="0" algn="l">
              <a:lnSpc>
                <a:spcPct val="150000"/>
              </a:lnSpc>
              <a:spcBef>
                <a:spcPts val="0"/>
              </a:spcBef>
              <a:spcAft>
                <a:spcPts val="0"/>
              </a:spcAft>
              <a:buNone/>
            </a:pPr>
            <a:r>
              <a:t/>
            </a:r>
            <a:endParaRPr sz="2300" u="none">
              <a:solidFill>
                <a:srgbClr val="FFFFFF"/>
              </a:solidFill>
            </a:endParaRPr>
          </a:p>
        </p:txBody>
      </p:sp>
      <p:sp>
        <p:nvSpPr>
          <p:cNvPr id="154" name="Google Shape;154;p7"/>
          <p:cNvSpPr/>
          <p:nvPr/>
        </p:nvSpPr>
        <p:spPr>
          <a:xfrm>
            <a:off x="3200400" y="7188875"/>
            <a:ext cx="3096387" cy="2818638"/>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mt="31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55" name="Google Shape;155;p7"/>
          <p:cNvSpPr/>
          <p:nvPr/>
        </p:nvSpPr>
        <p:spPr>
          <a:xfrm>
            <a:off x="12433367" y="6384300"/>
            <a:ext cx="3652439" cy="3141097"/>
          </a:xfrm>
          <a:custGeom>
            <a:rect b="b" l="l" r="r" t="t"/>
            <a:pathLst>
              <a:path extrusionOk="0" h="3141097" w="3652439">
                <a:moveTo>
                  <a:pt x="0" y="0"/>
                </a:moveTo>
                <a:lnTo>
                  <a:pt x="3652439" y="0"/>
                </a:lnTo>
                <a:lnTo>
                  <a:pt x="3652439" y="3141097"/>
                </a:lnTo>
                <a:lnTo>
                  <a:pt x="0" y="3141097"/>
                </a:lnTo>
                <a:lnTo>
                  <a:pt x="0" y="0"/>
                </a:lnTo>
                <a:close/>
              </a:path>
            </a:pathLst>
          </a:custGeom>
          <a:blipFill rotWithShape="1">
            <a:blip r:embed="rId7">
              <a:alphaModFix amt="44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56" name="Google Shape;156;p7"/>
          <p:cNvSpPr txBox="1"/>
          <p:nvPr/>
        </p:nvSpPr>
        <p:spPr>
          <a:xfrm>
            <a:off x="2289085" y="1326610"/>
            <a:ext cx="5621100" cy="123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8000">
                <a:solidFill>
                  <a:srgbClr val="FFFFFF"/>
                </a:solidFill>
              </a:rPr>
              <a:t>Alcance</a:t>
            </a:r>
            <a:endParaRPr b="1" sz="8000">
              <a:solidFill>
                <a:srgbClr val="FFFFFF"/>
              </a:solidFill>
            </a:endParaRPr>
          </a:p>
        </p:txBody>
      </p:sp>
      <p:sp>
        <p:nvSpPr>
          <p:cNvPr id="157" name="Google Shape;157;p7"/>
          <p:cNvSpPr txBox="1"/>
          <p:nvPr/>
        </p:nvSpPr>
        <p:spPr>
          <a:xfrm>
            <a:off x="10384007" y="1567458"/>
            <a:ext cx="5371800" cy="978600"/>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1" lang="en-US" sz="6357">
                <a:solidFill>
                  <a:srgbClr val="FFFFFF"/>
                </a:solidFill>
              </a:rPr>
              <a:t>Limitaciones</a:t>
            </a:r>
            <a:endParaRPr b="1" sz="6357">
              <a:solidFill>
                <a:srgbClr val="FFFFFF"/>
              </a:solidFill>
            </a:endParaRPr>
          </a:p>
        </p:txBody>
      </p:sp>
      <p:sp>
        <p:nvSpPr>
          <p:cNvPr id="158" name="Google Shape;158;p7"/>
          <p:cNvSpPr txBox="1"/>
          <p:nvPr/>
        </p:nvSpPr>
        <p:spPr>
          <a:xfrm>
            <a:off x="10373121" y="2939415"/>
            <a:ext cx="7459200" cy="3012300"/>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lang="en-US" sz="2386">
                <a:solidFill>
                  <a:srgbClr val="FFFFFF"/>
                </a:solidFill>
              </a:rPr>
              <a:t>•Uso exclusivo en dispositivos móviles con Sistema operativo Android.</a:t>
            </a:r>
            <a:endParaRPr/>
          </a:p>
          <a:p>
            <a:pPr indent="0" lvl="0" marL="0" marR="0" rtl="0" algn="l">
              <a:lnSpc>
                <a:spcPct val="120033"/>
              </a:lnSpc>
              <a:spcBef>
                <a:spcPts val="0"/>
              </a:spcBef>
              <a:spcAft>
                <a:spcPts val="0"/>
              </a:spcAft>
              <a:buNone/>
            </a:pPr>
            <a:r>
              <a:rPr lang="en-US" sz="2386">
                <a:solidFill>
                  <a:srgbClr val="FFFFFF"/>
                </a:solidFill>
              </a:rPr>
              <a:t>•Control de inventario se basa solo en productos del hogar que sean alimentos.</a:t>
            </a:r>
            <a:endParaRPr/>
          </a:p>
          <a:p>
            <a:pPr indent="0" lvl="0" marL="0" marR="0" rtl="0" algn="l">
              <a:lnSpc>
                <a:spcPct val="120033"/>
              </a:lnSpc>
              <a:spcBef>
                <a:spcPts val="0"/>
              </a:spcBef>
              <a:spcAft>
                <a:spcPts val="0"/>
              </a:spcAft>
              <a:buNone/>
            </a:pPr>
            <a:r>
              <a:rPr lang="en-US" sz="2386">
                <a:solidFill>
                  <a:srgbClr val="FFFFFF"/>
                </a:solidFill>
              </a:rPr>
              <a:t>•La digitalización depende de la calidad de las boletas.</a:t>
            </a:r>
            <a:endParaRPr/>
          </a:p>
          <a:p>
            <a:pPr indent="0" lvl="0" marL="0" marR="0" rtl="0" algn="l">
              <a:lnSpc>
                <a:spcPct val="120033"/>
              </a:lnSpc>
              <a:spcBef>
                <a:spcPts val="0"/>
              </a:spcBef>
              <a:spcAft>
                <a:spcPts val="0"/>
              </a:spcAft>
              <a:buNone/>
            </a:pPr>
            <a:r>
              <a:rPr lang="en-US" sz="2386">
                <a:solidFill>
                  <a:srgbClr val="FFFFFF"/>
                </a:solidFill>
              </a:rPr>
              <a:t>•Las recetas y listas consideran </a:t>
            </a:r>
            <a:r>
              <a:rPr lang="en-US" sz="2386">
                <a:solidFill>
                  <a:srgbClr val="FFFFFF"/>
                </a:solidFill>
              </a:rPr>
              <a:t>sólo</a:t>
            </a:r>
            <a:r>
              <a:rPr lang="en-US" sz="2386">
                <a:solidFill>
                  <a:srgbClr val="FFFFFF"/>
                </a:solidFill>
              </a:rPr>
              <a:t> productos del inventario.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62" name="Shape 162"/>
        <p:cNvGrpSpPr/>
        <p:nvPr/>
      </p:nvGrpSpPr>
      <p:grpSpPr>
        <a:xfrm>
          <a:off x="0" y="0"/>
          <a:ext cx="0" cy="0"/>
          <a:chOff x="0" y="0"/>
          <a:chExt cx="0" cy="0"/>
        </a:xfrm>
      </p:grpSpPr>
      <p:sp>
        <p:nvSpPr>
          <p:cNvPr id="163" name="Google Shape;163;p8"/>
          <p:cNvSpPr/>
          <p:nvPr/>
        </p:nvSpPr>
        <p:spPr>
          <a:xfrm>
            <a:off x="9601199" y="0"/>
            <a:ext cx="8719457" cy="6175574"/>
          </a:xfrm>
          <a:custGeom>
            <a:rect b="b" l="l" r="r" t="t"/>
            <a:pathLst>
              <a:path extrusionOk="0" h="6175574" w="9260466">
                <a:moveTo>
                  <a:pt x="0" y="0"/>
                </a:moveTo>
                <a:lnTo>
                  <a:pt x="9260466" y="0"/>
                </a:lnTo>
                <a:lnTo>
                  <a:pt x="9260466" y="6175574"/>
                </a:lnTo>
                <a:lnTo>
                  <a:pt x="0" y="61755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64" name="Google Shape;164;p8"/>
          <p:cNvSpPr/>
          <p:nvPr/>
        </p:nvSpPr>
        <p:spPr>
          <a:xfrm>
            <a:off x="14752327" y="5381439"/>
            <a:ext cx="3727955" cy="5100964"/>
          </a:xfrm>
          <a:custGeom>
            <a:rect b="b" l="l" r="r" t="t"/>
            <a:pathLst>
              <a:path extrusionOk="0" h="5100964" w="3727955">
                <a:moveTo>
                  <a:pt x="0" y="0"/>
                </a:moveTo>
                <a:lnTo>
                  <a:pt x="3727955" y="0"/>
                </a:lnTo>
                <a:lnTo>
                  <a:pt x="3727955" y="5100965"/>
                </a:lnTo>
                <a:lnTo>
                  <a:pt x="0" y="510096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65" name="Google Shape;165;p8"/>
          <p:cNvSpPr/>
          <p:nvPr/>
        </p:nvSpPr>
        <p:spPr>
          <a:xfrm>
            <a:off x="-233183" y="-194603"/>
            <a:ext cx="3564095" cy="2984930"/>
          </a:xfrm>
          <a:custGeom>
            <a:rect b="b" l="l" r="r" t="t"/>
            <a:pathLst>
              <a:path extrusionOk="0" h="2984930" w="3564095">
                <a:moveTo>
                  <a:pt x="0" y="0"/>
                </a:moveTo>
                <a:lnTo>
                  <a:pt x="3564095" y="0"/>
                </a:lnTo>
                <a:lnTo>
                  <a:pt x="3564095" y="2984930"/>
                </a:lnTo>
                <a:lnTo>
                  <a:pt x="0" y="29849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66" name="Google Shape;166;p8"/>
          <p:cNvSpPr/>
          <p:nvPr/>
        </p:nvSpPr>
        <p:spPr>
          <a:xfrm rot="10800000">
            <a:off x="-423461" y="8775390"/>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8"/>
          <p:cNvSpPr/>
          <p:nvPr/>
        </p:nvSpPr>
        <p:spPr>
          <a:xfrm rot="10800000">
            <a:off x="13971970" y="475520"/>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68" name="Google Shape;168;p8"/>
          <p:cNvSpPr/>
          <p:nvPr/>
        </p:nvSpPr>
        <p:spPr>
          <a:xfrm>
            <a:off x="11635095" y="6972532"/>
            <a:ext cx="1991121" cy="1991121"/>
          </a:xfrm>
          <a:custGeom>
            <a:rect b="b" l="l" r="r" t="t"/>
            <a:pathLst>
              <a:path extrusionOk="0" h="1991121" w="1991121">
                <a:moveTo>
                  <a:pt x="0" y="0"/>
                </a:moveTo>
                <a:lnTo>
                  <a:pt x="1991121" y="0"/>
                </a:lnTo>
                <a:lnTo>
                  <a:pt x="1991121" y="1991121"/>
                </a:lnTo>
                <a:lnTo>
                  <a:pt x="0" y="199112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69" name="Google Shape;169;p8"/>
          <p:cNvSpPr/>
          <p:nvPr/>
        </p:nvSpPr>
        <p:spPr>
          <a:xfrm>
            <a:off x="5526380" y="6996118"/>
            <a:ext cx="1871607" cy="1871607"/>
          </a:xfrm>
          <a:custGeom>
            <a:rect b="b" l="l" r="r" t="t"/>
            <a:pathLst>
              <a:path extrusionOk="0" h="1871607" w="1871607">
                <a:moveTo>
                  <a:pt x="0" y="0"/>
                </a:moveTo>
                <a:lnTo>
                  <a:pt x="1871607" y="0"/>
                </a:lnTo>
                <a:lnTo>
                  <a:pt x="1871607" y="1871607"/>
                </a:lnTo>
                <a:lnTo>
                  <a:pt x="0" y="187160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endParaRPr>
          </a:p>
        </p:txBody>
      </p:sp>
      <p:sp>
        <p:nvSpPr>
          <p:cNvPr id="170" name="Google Shape;170;p8"/>
          <p:cNvSpPr txBox="1"/>
          <p:nvPr/>
        </p:nvSpPr>
        <p:spPr>
          <a:xfrm>
            <a:off x="2552655" y="1561602"/>
            <a:ext cx="64749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rPr>
              <a:t>Tecnologías</a:t>
            </a:r>
            <a:endParaRPr b="1" sz="8000">
              <a:solidFill>
                <a:srgbClr val="FFFFFF"/>
              </a:solidFill>
            </a:endParaRPr>
          </a:p>
        </p:txBody>
      </p:sp>
      <p:sp>
        <p:nvSpPr>
          <p:cNvPr id="171" name="Google Shape;171;p8"/>
          <p:cNvSpPr txBox="1"/>
          <p:nvPr/>
        </p:nvSpPr>
        <p:spPr>
          <a:xfrm>
            <a:off x="1892100" y="3186872"/>
            <a:ext cx="8558700" cy="3110400"/>
          </a:xfrm>
          <a:prstGeom prst="rect">
            <a:avLst/>
          </a:prstGeom>
          <a:noFill/>
          <a:ln>
            <a:noFill/>
          </a:ln>
        </p:spPr>
        <p:txBody>
          <a:bodyPr anchorCtr="0" anchor="t" bIns="0" lIns="0" spcFirstLastPara="1" rIns="0" wrap="square" tIns="0">
            <a:spAutoFit/>
          </a:bodyPr>
          <a:lstStyle/>
          <a:p>
            <a:pPr indent="-396631" lvl="1" marL="793264" marR="0" rtl="0" algn="l">
              <a:lnSpc>
                <a:spcPct val="150000"/>
              </a:lnSpc>
              <a:spcBef>
                <a:spcPts val="0"/>
              </a:spcBef>
              <a:spcAft>
                <a:spcPts val="0"/>
              </a:spcAft>
              <a:buClr>
                <a:srgbClr val="FFFFFF"/>
              </a:buClr>
              <a:buSzPts val="3674"/>
              <a:buChar char="•"/>
            </a:pPr>
            <a:r>
              <a:rPr i="0" lang="en-US" sz="3674" u="none" cap="none" strike="noStrike">
                <a:solidFill>
                  <a:srgbClr val="FFFFFF"/>
                </a:solidFill>
              </a:rPr>
              <a:t>Visual Studio Code</a:t>
            </a:r>
            <a:endParaRPr/>
          </a:p>
          <a:p>
            <a:pPr indent="-396631" lvl="1" marL="793264" marR="0" rtl="0" algn="l">
              <a:lnSpc>
                <a:spcPct val="150000"/>
              </a:lnSpc>
              <a:spcBef>
                <a:spcPts val="0"/>
              </a:spcBef>
              <a:spcAft>
                <a:spcPts val="0"/>
              </a:spcAft>
              <a:buClr>
                <a:srgbClr val="FFFFFF"/>
              </a:buClr>
              <a:buSzPts val="3674"/>
              <a:buChar char="•"/>
            </a:pPr>
            <a:r>
              <a:rPr i="0" lang="en-US" sz="3674" u="none" cap="none" strike="noStrike">
                <a:solidFill>
                  <a:srgbClr val="FFFFFF"/>
                </a:solidFill>
              </a:rPr>
              <a:t>Android Studio</a:t>
            </a:r>
            <a:endParaRPr/>
          </a:p>
          <a:p>
            <a:pPr indent="-396631" lvl="1" marL="793264" marR="0" rtl="0" algn="l">
              <a:lnSpc>
                <a:spcPct val="150000"/>
              </a:lnSpc>
              <a:spcBef>
                <a:spcPts val="0"/>
              </a:spcBef>
              <a:spcAft>
                <a:spcPts val="0"/>
              </a:spcAft>
              <a:buClr>
                <a:srgbClr val="FFFFFF"/>
              </a:buClr>
              <a:buSzPts val="3674"/>
              <a:buChar char="•"/>
            </a:pPr>
            <a:r>
              <a:rPr i="0" lang="en-US" sz="3674" u="none" cap="none" strike="noStrike">
                <a:solidFill>
                  <a:srgbClr val="FFFFFF"/>
                </a:solidFill>
              </a:rPr>
              <a:t>OpenAI</a:t>
            </a:r>
            <a:endParaRPr/>
          </a:p>
          <a:p>
            <a:pPr indent="-396631" lvl="1" marL="793264" marR="0" rtl="0" algn="l">
              <a:lnSpc>
                <a:spcPct val="150000"/>
              </a:lnSpc>
              <a:spcBef>
                <a:spcPts val="0"/>
              </a:spcBef>
              <a:spcAft>
                <a:spcPts val="0"/>
              </a:spcAft>
              <a:buClr>
                <a:srgbClr val="FFFFFF"/>
              </a:buClr>
              <a:buSzPts val="3674"/>
              <a:buChar char="•"/>
            </a:pPr>
            <a:r>
              <a:rPr lang="en-US" sz="3674">
                <a:solidFill>
                  <a:srgbClr val="FFFFFF"/>
                </a:solidFill>
              </a:rPr>
              <a:t>GCP</a:t>
            </a:r>
            <a:endParaRPr/>
          </a:p>
        </p:txBody>
      </p:sp>
      <p:sp>
        <p:nvSpPr>
          <p:cNvPr id="172" name="Google Shape;172;p8"/>
          <p:cNvSpPr txBox="1"/>
          <p:nvPr/>
        </p:nvSpPr>
        <p:spPr>
          <a:xfrm>
            <a:off x="9601199" y="7423348"/>
            <a:ext cx="1391700" cy="580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774">
                <a:solidFill>
                  <a:srgbClr val="FFFFFF"/>
                </a:solidFill>
              </a:rPr>
              <a:t>JIRA</a:t>
            </a:r>
            <a:endParaRPr/>
          </a:p>
        </p:txBody>
      </p:sp>
      <p:sp>
        <p:nvSpPr>
          <p:cNvPr id="173" name="Google Shape;173;p8"/>
          <p:cNvSpPr txBox="1"/>
          <p:nvPr/>
        </p:nvSpPr>
        <p:spPr>
          <a:xfrm>
            <a:off x="2575488" y="6708973"/>
            <a:ext cx="1862700" cy="1452300"/>
          </a:xfrm>
          <a:prstGeom prst="rect">
            <a:avLst/>
          </a:prstGeom>
          <a:noFill/>
          <a:ln>
            <a:noFill/>
          </a:ln>
        </p:spPr>
        <p:txBody>
          <a:bodyPr anchorCtr="0" anchor="t" bIns="0" lIns="0" spcFirstLastPara="1" rIns="0" wrap="square" tIns="0">
            <a:spAutoFit/>
          </a:bodyPr>
          <a:lstStyle/>
          <a:p>
            <a:pPr indent="0" lvl="0" marL="0" marR="0" rtl="0" algn="ctr">
              <a:lnSpc>
                <a:spcPct val="314500"/>
              </a:lnSpc>
              <a:spcBef>
                <a:spcPts val="0"/>
              </a:spcBef>
              <a:spcAft>
                <a:spcPts val="0"/>
              </a:spcAft>
              <a:buNone/>
            </a:pPr>
            <a:r>
              <a:t/>
            </a:r>
            <a:endParaRPr sz="1800">
              <a:solidFill>
                <a:schemeClr val="dk1"/>
              </a:solidFill>
            </a:endParaRPr>
          </a:p>
          <a:p>
            <a:pPr indent="0" lvl="0" marL="0" marR="0" rtl="0" algn="ctr">
              <a:lnSpc>
                <a:spcPct val="150000"/>
              </a:lnSpc>
              <a:spcBef>
                <a:spcPts val="0"/>
              </a:spcBef>
              <a:spcAft>
                <a:spcPts val="0"/>
              </a:spcAft>
              <a:buNone/>
            </a:pPr>
            <a:r>
              <a:rPr lang="en-US" sz="3774">
                <a:solidFill>
                  <a:srgbClr val="FFFFFF"/>
                </a:solidFill>
              </a:rPr>
              <a:t>GITHUB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416B"/>
        </a:solidFill>
      </p:bgPr>
    </p:bg>
    <p:spTree>
      <p:nvGrpSpPr>
        <p:cNvPr id="177" name="Shape 177"/>
        <p:cNvGrpSpPr/>
        <p:nvPr/>
      </p:nvGrpSpPr>
      <p:grpSpPr>
        <a:xfrm>
          <a:off x="0" y="0"/>
          <a:ext cx="0" cy="0"/>
          <a:chOff x="0" y="0"/>
          <a:chExt cx="0" cy="0"/>
        </a:xfrm>
      </p:grpSpPr>
      <p:sp>
        <p:nvSpPr>
          <p:cNvPr id="178" name="Google Shape;178;p9"/>
          <p:cNvSpPr/>
          <p:nvPr/>
        </p:nvSpPr>
        <p:spPr>
          <a:xfrm>
            <a:off x="12947146" y="3565895"/>
            <a:ext cx="5571779" cy="6878740"/>
          </a:xfrm>
          <a:custGeom>
            <a:rect b="b" l="l" r="r" t="t"/>
            <a:pathLst>
              <a:path extrusionOk="0" h="6878740" w="5571779">
                <a:moveTo>
                  <a:pt x="0" y="0"/>
                </a:moveTo>
                <a:lnTo>
                  <a:pt x="5571779" y="0"/>
                </a:lnTo>
                <a:lnTo>
                  <a:pt x="5571779" y="6878739"/>
                </a:lnTo>
                <a:lnTo>
                  <a:pt x="0" y="687873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9"/>
          <p:cNvSpPr/>
          <p:nvPr/>
        </p:nvSpPr>
        <p:spPr>
          <a:xfrm rot="10800000">
            <a:off x="0" y="0"/>
            <a:ext cx="4363296" cy="5966900"/>
          </a:xfrm>
          <a:custGeom>
            <a:rect b="b" l="l" r="r" t="t"/>
            <a:pathLst>
              <a:path extrusionOk="0" h="5966900" w="4363296">
                <a:moveTo>
                  <a:pt x="0" y="0"/>
                </a:moveTo>
                <a:lnTo>
                  <a:pt x="4363296" y="0"/>
                </a:lnTo>
                <a:lnTo>
                  <a:pt x="4363296" y="5966900"/>
                </a:lnTo>
                <a:lnTo>
                  <a:pt x="0" y="59669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9"/>
          <p:cNvSpPr/>
          <p:nvPr/>
        </p:nvSpPr>
        <p:spPr>
          <a:xfrm rot="10800000">
            <a:off x="-420124" y="8598985"/>
            <a:ext cx="4527362" cy="1011111"/>
          </a:xfrm>
          <a:custGeom>
            <a:rect b="b" l="l" r="r" t="t"/>
            <a:pathLst>
              <a:path extrusionOk="0" h="1011111" w="4527362">
                <a:moveTo>
                  <a:pt x="0" y="0"/>
                </a:moveTo>
                <a:lnTo>
                  <a:pt x="4527362" y="0"/>
                </a:lnTo>
                <a:lnTo>
                  <a:pt x="4527362" y="1011111"/>
                </a:lnTo>
                <a:lnTo>
                  <a:pt x="0" y="10111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9"/>
          <p:cNvSpPr/>
          <p:nvPr/>
        </p:nvSpPr>
        <p:spPr>
          <a:xfrm rot="10800000">
            <a:off x="13991563" y="523145"/>
            <a:ext cx="4527362" cy="1011111"/>
          </a:xfrm>
          <a:custGeom>
            <a:rect b="b" l="l" r="r" t="t"/>
            <a:pathLst>
              <a:path extrusionOk="0" h="1011111" w="4527362">
                <a:moveTo>
                  <a:pt x="0" y="0"/>
                </a:moveTo>
                <a:lnTo>
                  <a:pt x="4527362" y="0"/>
                </a:lnTo>
                <a:lnTo>
                  <a:pt x="4527362" y="1011110"/>
                </a:lnTo>
                <a:lnTo>
                  <a:pt x="0" y="10111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9"/>
          <p:cNvSpPr txBox="1"/>
          <p:nvPr/>
        </p:nvSpPr>
        <p:spPr>
          <a:xfrm>
            <a:off x="1843557" y="3880119"/>
            <a:ext cx="10345623" cy="3409596"/>
          </a:xfrm>
          <a:prstGeom prst="rect">
            <a:avLst/>
          </a:prstGeom>
          <a:noFill/>
          <a:ln>
            <a:noFill/>
          </a:ln>
        </p:spPr>
        <p:txBody>
          <a:bodyPr anchorCtr="0" anchor="t" bIns="0" lIns="0" spcFirstLastPara="1" rIns="0" wrap="square" tIns="0">
            <a:spAutoFit/>
          </a:bodyPr>
          <a:lstStyle/>
          <a:p>
            <a:pPr indent="0" lvl="0" marL="0" marR="0" rtl="0" algn="l">
              <a:lnSpc>
                <a:spcPct val="149983"/>
              </a:lnSpc>
              <a:spcBef>
                <a:spcPts val="0"/>
              </a:spcBef>
              <a:spcAft>
                <a:spcPts val="0"/>
              </a:spcAft>
              <a:buNone/>
            </a:pPr>
            <a:r>
              <a:rPr lang="en-US" sz="3009">
                <a:solidFill>
                  <a:srgbClr val="FFFFFF"/>
                </a:solidFill>
                <a:latin typeface="Raleway"/>
                <a:ea typeface="Raleway"/>
                <a:cs typeface="Raleway"/>
                <a:sym typeface="Raleway"/>
              </a:rPr>
              <a:t>•Extreme Programming (XP): Para asegurar la calidad y la colaboración.</a:t>
            </a:r>
            <a:endParaRPr/>
          </a:p>
          <a:p>
            <a:pPr indent="0" lvl="0" marL="0" marR="0" rtl="0" algn="l">
              <a:lnSpc>
                <a:spcPct val="149983"/>
              </a:lnSpc>
              <a:spcBef>
                <a:spcPts val="0"/>
              </a:spcBef>
              <a:spcAft>
                <a:spcPts val="0"/>
              </a:spcAft>
              <a:buNone/>
            </a:pPr>
            <a:r>
              <a:t/>
            </a:r>
            <a:endParaRPr sz="3009">
              <a:solidFill>
                <a:srgbClr val="FFFFFF"/>
              </a:solidFill>
              <a:latin typeface="Raleway"/>
              <a:ea typeface="Raleway"/>
              <a:cs typeface="Raleway"/>
              <a:sym typeface="Raleway"/>
            </a:endParaRPr>
          </a:p>
          <a:p>
            <a:pPr indent="0" lvl="0" marL="0" marR="0" rtl="0" algn="l">
              <a:lnSpc>
                <a:spcPct val="149983"/>
              </a:lnSpc>
              <a:spcBef>
                <a:spcPts val="0"/>
              </a:spcBef>
              <a:spcAft>
                <a:spcPts val="0"/>
              </a:spcAft>
              <a:buNone/>
            </a:pPr>
            <a:r>
              <a:rPr lang="en-US" sz="3009">
                <a:solidFill>
                  <a:srgbClr val="FFFFFF"/>
                </a:solidFill>
                <a:latin typeface="Raleway"/>
                <a:ea typeface="Raleway"/>
                <a:cs typeface="Raleway"/>
                <a:sym typeface="Raleway"/>
              </a:rPr>
              <a:t>•Kanban: Para visualizar el progreso y gestionar el flujo de trabajo.</a:t>
            </a:r>
            <a:endParaRPr/>
          </a:p>
          <a:p>
            <a:pPr indent="0" lvl="0" marL="0" marR="0" rtl="0" algn="l">
              <a:lnSpc>
                <a:spcPct val="149983"/>
              </a:lnSpc>
              <a:spcBef>
                <a:spcPts val="0"/>
              </a:spcBef>
              <a:spcAft>
                <a:spcPts val="0"/>
              </a:spcAft>
              <a:buNone/>
            </a:pPr>
            <a:r>
              <a:t/>
            </a:r>
            <a:endParaRPr sz="3009">
              <a:solidFill>
                <a:srgbClr val="FFFFFF"/>
              </a:solidFill>
              <a:latin typeface="Raleway"/>
              <a:ea typeface="Raleway"/>
              <a:cs typeface="Raleway"/>
              <a:sym typeface="Raleway"/>
            </a:endParaRPr>
          </a:p>
        </p:txBody>
      </p:sp>
      <p:sp>
        <p:nvSpPr>
          <p:cNvPr id="183" name="Google Shape;183;p9"/>
          <p:cNvSpPr/>
          <p:nvPr/>
        </p:nvSpPr>
        <p:spPr>
          <a:xfrm>
            <a:off x="6539170" y="7005265"/>
            <a:ext cx="2604830" cy="2604830"/>
          </a:xfrm>
          <a:custGeom>
            <a:rect b="b" l="l" r="r" t="t"/>
            <a:pathLst>
              <a:path extrusionOk="0" h="2604830" w="2604830">
                <a:moveTo>
                  <a:pt x="0" y="0"/>
                </a:moveTo>
                <a:lnTo>
                  <a:pt x="2604830" y="0"/>
                </a:lnTo>
                <a:lnTo>
                  <a:pt x="2604830" y="2604831"/>
                </a:lnTo>
                <a:lnTo>
                  <a:pt x="0" y="260483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9"/>
          <p:cNvSpPr txBox="1"/>
          <p:nvPr/>
        </p:nvSpPr>
        <p:spPr>
          <a:xfrm>
            <a:off x="4107238" y="1335728"/>
            <a:ext cx="5403091" cy="1647722"/>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374">
                <a:solidFill>
                  <a:srgbClr val="FFFFFF"/>
                </a:solidFill>
                <a:latin typeface="Raleway"/>
                <a:ea typeface="Raleway"/>
                <a:cs typeface="Raleway"/>
                <a:sym typeface="Raleway"/>
              </a:rPr>
              <a:t>Metodología de Desarrollo</a:t>
            </a:r>
            <a:endParaRPr/>
          </a:p>
        </p:txBody>
      </p:sp>
      <p:pic>
        <p:nvPicPr>
          <p:cNvPr id="185" name="Google Shape;185;p9"/>
          <p:cNvPicPr preferRelativeResize="0"/>
          <p:nvPr/>
        </p:nvPicPr>
        <p:blipFill rotWithShape="1">
          <a:blip r:embed="rId7">
            <a:alphaModFix/>
          </a:blip>
          <a:srcRect b="0" l="28350" r="28350" t="0"/>
          <a:stretch/>
        </p:blipFill>
        <p:spPr>
          <a:xfrm>
            <a:off x="13394221" y="1722060"/>
            <a:ext cx="4893779" cy="68787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